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emf" ContentType="image/x-emf"/>
  <Default Extension="jpg" ContentType="image/jpeg"/>
  <Default Extension="png" ContentType="image/png"/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Layouts/slideMasters/slideMaster1.xml" ContentType="application/vnd.openxmlformats-officedocument.presentationml.slideMaster+xml"/>
  <Override PartName="/ppt/slideLayouts/slideMasters/theme/theme1.xml" ContentType="application/vnd.openxmlformats-officedocument.theme+xml"/>
  <Override PartName="/ppt/slides/slide2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00169ea1e849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Id1"/>
  </p:sldMasterIdLst>
  <p:sldIdLst>
    <p:sldId xmlns:r="http://schemas.openxmlformats.org/officeDocument/2006/relationships" id="257" r:id="R98738142c6c34bd5"/>
  </p:sldIdLst>
  <p:sldSz cx="9904762" cy="6857143" type="screen4x3"/>
  <p:notesSz cx="6857143" cy="9904762"/>
  <p:defaultTextStyle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Layouts/slideMasters/slideMaster1.xml" Id="rId1" /><Relationship Type="http://schemas.openxmlformats.org/officeDocument/2006/relationships/theme" Target="/ppt/slideLayouts/slideMasters/theme/theme1.xml" Id="rId2" /><Relationship Type="http://schemas.openxmlformats.org/officeDocument/2006/relationships/slide" Target="/ppt/slides/slide2.xml" Id="R98738142c6c34b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Layouts/slideMasters/slideMaster1.xml" Id="rId1" /></Relationships>
</file>

<file path=ppt/slideLayouts/slideLayout1.xml><?xml version="1.0" encoding="utf-8"?>
<p:sldLayout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xmlns:a="http://schemas.openxmlformats.org/drawingml/2006/main" noGrp="1"/>
          </p:cNvSpPr>
          <p:nvPr>
            <p:ph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/>
          </a:p>
        </p:txBody>
      </p:sp>
    </p:spTree>
  </p:cSld>
  <p:clrMapOvr>
    <a:masterClrMapping xmlns:a="http://schemas.openxmlformats.org/drawingml/2006/main"/>
  </p:clrMapOvr>
</p:sldLayout>
</file>

<file path=ppt/slideLayouts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slideLayouts/slideMasters/theme/theme1.xml" Id="rId2" /></Relationships>
</file>

<file path=ppt/slideLayouts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xmlns:a="http://schemas.openxmlformats.org/drawingml/2006/main" noGrp="1"/>
          </p:cNvSpPr>
          <p:nvPr>
            <p:ph type="title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</p:sldLayoutIdLst>
  <p:txStyles>
    <p:titleStyle/>
    <p:bodyStyle/>
    <p:otherStyle/>
  </p:txStyles>
</p:sldMaster>
</file>

<file path=ppt/slideLayouts/slideMasters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slides/_rels/slide2.xml.rels>&#65279;<?xml version="1.0" encoding="utf-8"?><Relationships xmlns="http://schemas.openxmlformats.org/package/2006/relationships"><Relationship Type="http://schemas.openxmlformats.org/officeDocument/2006/relationships/image" Target="/ppt/media/image.emf" Id="Ree3fba35c8a64486" /><Relationship Type="http://schemas.openxmlformats.org/officeDocument/2006/relationships/image" Target="/ppt/media/image2.emf" Id="Re949fb97790b4943" /><Relationship Type="http://schemas.openxmlformats.org/officeDocument/2006/relationships/image" Target="/ppt/media/image3.emf" Id="R8a8d2a5e81a4473d" /><Relationship Type="http://schemas.openxmlformats.org/officeDocument/2006/relationships/image" Target="/ppt/media/image4.emf" Id="Rb88a389ba5d64f5e" /><Relationship Type="http://schemas.openxmlformats.org/officeDocument/2006/relationships/image" Target="/ppt/media/image.jpg" Id="Rc01fdab3539c4dba" /><Relationship Type="http://schemas.openxmlformats.org/officeDocument/2006/relationships/image" Target="/ppt/media/image.png" Id="R7a33d35ba8834de9" /><Relationship Type="http://schemas.openxmlformats.org/officeDocument/2006/relationships/image" Target="/ppt/media/image2.png" Id="R9e0c1b1d064e43ab" /><Relationship Type="http://schemas.openxmlformats.org/officeDocument/2006/relationships/image" Target="/ppt/media/image3.png" Id="Ra2ea41c1ba0241c6" /><Relationship Type="http://schemas.openxmlformats.org/officeDocument/2006/relationships/image" Target="/ppt/media/image4.png" Id="R298ec1a8a41d4bab" /><Relationship Type="http://schemas.openxmlformats.org/officeDocument/2006/relationships/image" Target="/ppt/media/image5.png" Id="Rebc3ea789c684f06" /><Relationship Type="http://schemas.openxmlformats.org/officeDocument/2006/relationships/image" Target="/ppt/media/image6.png" Id="R4faac2a2ea0e4b0f" /><Relationship Type="http://schemas.openxmlformats.org/officeDocument/2006/relationships/image" Target="/ppt/media/image7.png" Id="R45f37ce0500246da" /><Relationship Type="http://schemas.openxmlformats.org/officeDocument/2006/relationships/image" Target="/ppt/media/image8.png" Id="Ra214d1960d7f4f70" /><Relationship Type="http://schemas.openxmlformats.org/officeDocument/2006/relationships/slideLayout" Target="/ppt/slideLayouts/slideLayout1.xml" Id="R1ef7fba191054389" /></Relationships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xmlns:a="http://schemas.openxmlformats.org/drawingml/2006/main" noGrp="1"/>
          </p:cNvSpPr>
          <p:nvPr>
            <p:ph type="title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 </a:t>
            </a:r>
            <a:pPr/>
          </a:p>
        </p:txBody>
      </p:sp>
      <p:pic>
        <p:nvPicPr>
          <p:cNvPr id="2" name="image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e3fba35c8a64486"/>
          <a:stretch xmlns:a="http://schemas.openxmlformats.org/drawingml/2006/main">
            <a:fillRect/>
          </a:stretch>
        </p:blipFill>
        <p:spPr>
          <a:xfrm xmlns:a="http://schemas.openxmlformats.org/drawingml/2006/main" rot="0">
            <a:off x="237714" y="4251428"/>
            <a:ext cx="4070730" cy="0"/>
          </a:xfrm>
          <a:prstGeom xmlns:a="http://schemas.openxmlformats.org/drawingml/2006/main" prst="rect"/>
        </p:spPr>
      </p:pic>
      <p:pic>
        <p:nvPicPr>
          <p:cNvPr id="3" name="image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949fb97790b4943"/>
          <a:stretch xmlns:a="http://schemas.openxmlformats.org/drawingml/2006/main">
            <a:fillRect/>
          </a:stretch>
        </p:blipFill>
        <p:spPr>
          <a:xfrm xmlns:a="http://schemas.openxmlformats.org/drawingml/2006/main" rot="0">
            <a:off x="222476" y="5187048"/>
            <a:ext cx="4070730" cy="0"/>
          </a:xfrm>
          <a:prstGeom xmlns:a="http://schemas.openxmlformats.org/drawingml/2006/main" prst="rect"/>
        </p:spPr>
      </p:pic>
      <p:pic>
        <p:nvPicPr>
          <p:cNvPr id="4" name="image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a8d2a5e81a4473d"/>
          <a:stretch xmlns:a="http://schemas.openxmlformats.org/drawingml/2006/main">
            <a:fillRect/>
          </a:stretch>
        </p:blipFill>
        <p:spPr>
          <a:xfrm xmlns:a="http://schemas.openxmlformats.org/drawingml/2006/main" rot="0">
            <a:off x="4903619" y="4281905"/>
            <a:ext cx="4070730" cy="0"/>
          </a:xfrm>
          <a:prstGeom xmlns:a="http://schemas.openxmlformats.org/drawingml/2006/main" prst="rect"/>
        </p:spPr>
      </p:pic>
      <p:pic>
        <p:nvPicPr>
          <p:cNvPr id="5" name="image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88a389ba5d64f5e"/>
          <a:stretch xmlns:a="http://schemas.openxmlformats.org/drawingml/2006/main">
            <a:fillRect/>
          </a:stretch>
        </p:blipFill>
        <p:spPr>
          <a:xfrm xmlns:a="http://schemas.openxmlformats.org/drawingml/2006/main" rot="0">
            <a:off x="0" y="841143"/>
            <a:ext cx="9968254" cy="1383619"/>
          </a:xfrm>
          <a:prstGeom xmlns:a="http://schemas.openxmlformats.org/drawingml/2006/main" prst="rect"/>
        </p:spPr>
      </p:pic>
      <p:pic>
        <p:nvPicPr>
          <p:cNvPr id="6" name="image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01fdab3539c4dba"/>
          <a:stretch xmlns:a="http://schemas.openxmlformats.org/drawingml/2006/main">
            <a:fillRect/>
          </a:stretch>
        </p:blipFill>
        <p:spPr>
          <a:xfrm xmlns:a="http://schemas.openxmlformats.org/drawingml/2006/main" rot="0">
            <a:off x="0" y="0"/>
            <a:ext cx="9968254" cy="789333"/>
          </a:xfrm>
          <a:prstGeom xmlns:a="http://schemas.openxmlformats.org/drawingml/2006/main" prst="rect"/>
        </p:spPr>
      </p:pic>
      <p:pic>
        <p:nvPicPr>
          <p:cNvPr id="7" name="image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a33d35ba8834de9"/>
          <a:stretch xmlns:a="http://schemas.openxmlformats.org/drawingml/2006/main">
            <a:fillRect/>
          </a:stretch>
        </p:blipFill>
        <p:spPr>
          <a:xfrm xmlns:a="http://schemas.openxmlformats.org/drawingml/2006/main" rot="0">
            <a:off x="978286" y="2450286"/>
            <a:ext cx="1437968" cy="1319619"/>
          </a:xfrm>
          <a:prstGeom xmlns:a="http://schemas.openxmlformats.org/drawingml/2006/main" prst="rect"/>
        </p:spPr>
      </p:pic>
      <p:pic>
        <p:nvPicPr>
          <p:cNvPr id="8" name="image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e0c1b1d064e43ab"/>
          <a:stretch xmlns:a="http://schemas.openxmlformats.org/drawingml/2006/main">
            <a:fillRect/>
          </a:stretch>
        </p:blipFill>
        <p:spPr>
          <a:xfrm xmlns:a="http://schemas.openxmlformats.org/drawingml/2006/main" rot="0">
            <a:off x="6777905" y="2428952"/>
            <a:ext cx="1364825" cy="1276952"/>
          </a:xfrm>
          <a:prstGeom xmlns:a="http://schemas.openxmlformats.org/drawingml/2006/main" prst="rect"/>
        </p:spPr>
      </p:pic>
      <p:pic>
        <p:nvPicPr>
          <p:cNvPr id="9" name="image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2ea41c1ba0241c6"/>
          <a:stretch xmlns:a="http://schemas.openxmlformats.org/drawingml/2006/main">
            <a:fillRect/>
          </a:stretch>
        </p:blipFill>
        <p:spPr>
          <a:xfrm xmlns:a="http://schemas.openxmlformats.org/drawingml/2006/main" rot="0">
            <a:off x="588190" y="2471619"/>
            <a:ext cx="7493587" cy="1219048"/>
          </a:xfrm>
          <a:prstGeom xmlns:a="http://schemas.openxmlformats.org/drawingml/2006/main" prst="rect"/>
        </p:spPr>
      </p:pic>
      <p:pic>
        <p:nvPicPr>
          <p:cNvPr id="10" name="image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98ec1a8a41d4bab"/>
          <a:stretch xmlns:a="http://schemas.openxmlformats.org/drawingml/2006/main">
            <a:fillRect/>
          </a:stretch>
        </p:blipFill>
        <p:spPr>
          <a:xfrm xmlns:a="http://schemas.openxmlformats.org/drawingml/2006/main" rot="0">
            <a:off x="300571" y="6251683"/>
            <a:ext cx="4582349" cy="418540"/>
          </a:xfrm>
          <a:prstGeom xmlns:a="http://schemas.openxmlformats.org/drawingml/2006/main" prst="rect"/>
        </p:spPr>
      </p:pic>
      <p:pic>
        <p:nvPicPr>
          <p:cNvPr id="11" name="image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bc3ea789c684f06"/>
          <a:stretch xmlns:a="http://schemas.openxmlformats.org/drawingml/2006/main">
            <a:fillRect/>
          </a:stretch>
        </p:blipFill>
        <p:spPr>
          <a:xfrm xmlns:a="http://schemas.openxmlformats.org/drawingml/2006/main" rot="0">
            <a:off x="8027428" y="2950095"/>
            <a:ext cx="1163683" cy="828952"/>
          </a:xfrm>
          <a:prstGeom xmlns:a="http://schemas.openxmlformats.org/drawingml/2006/main" prst="rect"/>
        </p:spPr>
      </p:pic>
      <p:pic>
        <p:nvPicPr>
          <p:cNvPr id="12" name="image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faac2a2ea0e4b0f"/>
          <a:stretch xmlns:a="http://schemas.openxmlformats.org/drawingml/2006/main">
            <a:fillRect/>
          </a:stretch>
        </p:blipFill>
        <p:spPr>
          <a:xfrm xmlns:a="http://schemas.openxmlformats.org/drawingml/2006/main" rot="0">
            <a:off x="490667" y="2550857"/>
            <a:ext cx="639492" cy="563809"/>
          </a:xfrm>
          <a:prstGeom xmlns:a="http://schemas.openxmlformats.org/drawingml/2006/main" prst="rect"/>
        </p:spPr>
      </p:pic>
      <p:pic>
        <p:nvPicPr>
          <p:cNvPr id="13" name="image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5f37ce0500246da"/>
          <a:stretch xmlns:a="http://schemas.openxmlformats.org/drawingml/2006/main">
            <a:fillRect/>
          </a:stretch>
        </p:blipFill>
        <p:spPr>
          <a:xfrm xmlns:a="http://schemas.openxmlformats.org/drawingml/2006/main" rot="0">
            <a:off x="8679619" y="2529524"/>
            <a:ext cx="1099682" cy="771048"/>
          </a:xfrm>
          <a:prstGeom xmlns:a="http://schemas.openxmlformats.org/drawingml/2006/main" prst="rect"/>
        </p:spPr>
      </p:pic>
      <p:pic>
        <p:nvPicPr>
          <p:cNvPr id="14" name="image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214d1960d7f4f70"/>
          <a:stretch xmlns:a="http://schemas.openxmlformats.org/drawingml/2006/main">
            <a:fillRect/>
          </a:stretch>
        </p:blipFill>
        <p:spPr>
          <a:xfrm xmlns:a="http://schemas.openxmlformats.org/drawingml/2006/main" rot="0">
            <a:off x="143238" y="3032381"/>
            <a:ext cx="609016" cy="533333"/>
          </a:xfrm>
          <a:prstGeom xmlns:a="http://schemas.openxmlformats.org/drawingml/2006/main" prst="rect"/>
        </p:spPr>
      </p:pic>
      <p:sp>
        <p:nvSpPr>
          <p:cNvPr id="16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668317" y="336889"/>
            <a:ext cx="5969270" cy="225524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954"/>
              </a:lnSpc>
            </a:pPr>
            <a:r>
              <a:rPr lang="en-US" sz="1700" b="1" i="0" spc="0">
                <a:solidFill>
                  <a:srgbClr val="c8c8c8"/>
                </a:solidFill>
                <a:latin typeface="Meiryo UI"/>
                <a:ea typeface="Meiryo UI"/>
              </a:rPr>
              <a:t>都市・</a:t>
            </a:r>
            <a:r>
              <a:rPr lang="en-US" sz="100" b="1" i="0" spc="10">
                <a:solidFill>
                  <a:srgbClr val="c8c8c8"/>
                </a:solidFill>
                <a:latin typeface="Meiryo UI"/>
                <a:ea typeface="Meiryo UI"/>
              </a:rPr>
              <a:t> </a:t>
            </a:r>
            <a:r>
              <a:rPr lang="en-US" sz="1700" b="1" i="0" spc="0">
                <a:solidFill>
                  <a:srgbClr val="c8c8c8"/>
                </a:solidFill>
                <a:latin typeface="Meiryo UI"/>
                <a:ea typeface="Meiryo UI"/>
              </a:rPr>
              <a:t>農山漁村の</a:t>
            </a:r>
            <a:r>
              <a:rPr lang="en-US" sz="100" b="1" i="0" spc="3">
                <a:solidFill>
                  <a:srgbClr val="c8c8c8"/>
                </a:solidFill>
                <a:latin typeface="Meiryo UI"/>
                <a:ea typeface="Meiryo UI"/>
              </a:rPr>
              <a:t> </a:t>
            </a:r>
            <a:r>
              <a:rPr lang="en-US" sz="1700" b="1" i="0" spc="0">
                <a:solidFill>
                  <a:srgbClr val="c8c8c8"/>
                </a:solidFill>
                <a:latin typeface="Meiryo UI"/>
                <a:ea typeface="Meiryo UI"/>
              </a:rPr>
              <a:t>地域連携に</a:t>
            </a:r>
            <a:r>
              <a:rPr lang="en-US" sz="100" b="1" i="0" spc="-6">
                <a:solidFill>
                  <a:srgbClr val="c8c8c8"/>
                </a:solidFill>
                <a:latin typeface="Meiryo UI"/>
                <a:ea typeface="Meiryo UI"/>
              </a:rPr>
              <a:t> </a:t>
            </a:r>
            <a:r>
              <a:rPr lang="en-US" sz="1700" b="1" i="0" spc="9">
                <a:solidFill>
                  <a:srgbClr val="c8c8c8"/>
                </a:solidFill>
                <a:latin typeface="Meiryo UI"/>
                <a:ea typeface="Meiryo UI"/>
              </a:rPr>
              <a:t>よ</a:t>
            </a:r>
            <a:r>
              <a:rPr lang="en-US" sz="1700" b="1" i="0" spc="-11">
                <a:solidFill>
                  <a:srgbClr val="c8c8c8"/>
                </a:solidFill>
                <a:latin typeface="Meiryo UI"/>
                <a:ea typeface="Meiryo UI"/>
              </a:rPr>
              <a:t>る</a:t>
            </a:r>
            <a:r>
              <a:rPr lang="en-US" sz="1700" b="1" i="0">
                <a:solidFill>
                  <a:srgbClr val="c8c8c8"/>
                </a:solidFill>
                <a:latin typeface="Meiryo UI"/>
                <a:ea typeface="Meiryo UI"/>
              </a:rPr>
              <a:t>子供農山漁村交流推進事業</a:t>
            </a:r>
          </a:p>
        </p:txBody>
      </p:sp>
      <p:sp>
        <p:nvSpPr>
          <p:cNvPr id="17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7442032" y="531937"/>
            <a:ext cx="2394286" cy="173714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505"/>
              </a:lnSpc>
            </a:pPr>
            <a:r>
              <a:rPr lang="en-US" sz="1300" b="0" i="0" spc="2">
                <a:solidFill>
                  <a:srgbClr val="c8c8c8"/>
                </a:solidFill>
                <a:latin typeface="Meiryo UI"/>
                <a:ea typeface="Meiryo UI"/>
              </a:rPr>
              <a:t>R</a:t>
            </a:r>
            <a:r>
              <a:rPr lang="en-US" sz="1300" b="0" i="0">
                <a:solidFill>
                  <a:srgbClr val="c8c8c8"/>
                </a:solidFill>
                <a:latin typeface="Meiryo UI"/>
                <a:ea typeface="Meiryo UI"/>
              </a:rPr>
              <a:t>６当初予算額</a:t>
            </a:r>
            <a:r>
              <a:rPr lang="en-US" sz="1300" b="0" i="0" spc="503">
                <a:solidFill>
                  <a:srgbClr val="c8c8c8"/>
                </a:solidFill>
                <a:latin typeface="Meiryo UI"/>
                <a:ea typeface="Meiryo UI"/>
              </a:rPr>
              <a:t>：</a:t>
            </a:r>
            <a:r>
              <a:rPr lang="en-US" sz="700" b="0" i="0">
                <a:solidFill>
                  <a:srgbClr val="000000"/>
                </a:solidFill>
                <a:latin typeface="Arial"/>
                <a:ea typeface="Arial"/>
              </a:rPr>
              <a:t/>
            </a:r>
            <a:r>
              <a:rPr lang="en-US" sz="1300" b="0" i="0">
                <a:solidFill>
                  <a:srgbClr val="c8c8c8"/>
                </a:solidFill>
                <a:latin typeface="Meiryo UI"/>
                <a:ea typeface="Meiryo UI"/>
              </a:rPr>
              <a:t>１８百万円</a:t>
            </a:r>
          </a:p>
        </p:txBody>
      </p:sp>
      <p:sp>
        <p:nvSpPr>
          <p:cNvPr id="18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137143" y="891302"/>
            <a:ext cx="9730032" cy="1228063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416"/>
              </a:lnSpc>
            </a:pPr>
            <a:r>
              <a:rPr lang="en-US" sz="1100" b="0" i="0">
                <a:solidFill>
                  <a:srgbClr val="ff9933"/>
                </a:solidFill>
                <a:latin typeface="Meiryo UI"/>
                <a:ea typeface="Meiryo UI"/>
              </a:rPr>
              <a:t>●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農山漁村での宿泊体験や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自然体験を</a:t>
            </a:r>
            <a:r>
              <a:rPr lang="en-US" sz="100" b="0" i="0" spc="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通じ</a:t>
            </a:r>
            <a:r>
              <a:rPr lang="en-US" sz="100" b="0" i="0" spc="-10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-11">
                <a:solidFill>
                  <a:srgbClr val="000000"/>
                </a:solidFill>
                <a:latin typeface="Meiryo UI"/>
                <a:ea typeface="Meiryo UI"/>
              </a:rPr>
              <a:t>て</a:t>
            </a:r>
            <a:r>
              <a:rPr lang="en-US" sz="1100" b="0" i="0" spc="11">
                <a:solidFill>
                  <a:srgbClr val="000000"/>
                </a:solidFill>
                <a:latin typeface="Meiryo UI"/>
                <a:ea typeface="Meiryo UI"/>
              </a:rPr>
              <a:t>、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学ぶ意欲や</a:t>
            </a:r>
            <a:r>
              <a:rPr lang="en-US" sz="100" b="0" i="0" spc="10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自立心、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思いや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4">
                <a:solidFill>
                  <a:srgbClr val="000000"/>
                </a:solidFill>
                <a:latin typeface="Meiryo UI"/>
                <a:ea typeface="Meiryo UI"/>
              </a:rPr>
              <a:t>り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の心、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規範意識な</a:t>
            </a:r>
            <a:r>
              <a:rPr lang="en-US" sz="100" b="0" i="0" spc="3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5">
                <a:solidFill>
                  <a:srgbClr val="000000"/>
                </a:solidFill>
                <a:latin typeface="Meiryo UI"/>
                <a:ea typeface="Meiryo UI"/>
              </a:rPr>
              <a:t>ど</a:t>
            </a:r>
            <a:r>
              <a:rPr lang="en-US" sz="1100" b="0" i="0" spc="2">
                <a:solidFill>
                  <a:srgbClr val="000000"/>
                </a:solidFill>
                <a:latin typeface="Meiryo UI"/>
                <a:ea typeface="Meiryo UI"/>
              </a:rPr>
              <a:t>を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育み</a:t>
            </a:r>
            <a:r>
              <a:rPr lang="en-US" sz="100" b="0" i="0" spc="-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11">
                <a:solidFill>
                  <a:srgbClr val="000000"/>
                </a:solidFill>
                <a:latin typeface="Meiryo UI"/>
                <a:ea typeface="Meiryo UI"/>
              </a:rPr>
              <a:t>、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力強い子供の成長を</a:t>
            </a:r>
            <a:r>
              <a:rPr lang="en-US" sz="100" b="0" i="0" spc="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支え</a:t>
            </a:r>
            <a:r>
              <a:rPr lang="en-US" sz="100" b="0" i="0" spc="-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-8">
                <a:solidFill>
                  <a:srgbClr val="000000"/>
                </a:solidFill>
                <a:latin typeface="Meiryo UI"/>
                <a:ea typeface="Meiryo UI"/>
              </a:rPr>
              <a:t>る</a:t>
            </a:r>
            <a:r>
              <a:rPr lang="en-US" sz="1100" b="0" i="0" spc="4">
                <a:solidFill>
                  <a:srgbClr val="000000"/>
                </a:solidFill>
                <a:latin typeface="Meiryo UI"/>
                <a:ea typeface="Meiryo UI"/>
              </a:rPr>
              <a:t>と</a:t>
            </a:r>
            <a:r>
              <a:rPr lang="en-US" sz="1100" b="0" i="0" spc="4">
                <a:solidFill>
                  <a:srgbClr val="000000"/>
                </a:solidFill>
                <a:latin typeface="Meiryo UI"/>
                <a:ea typeface="Meiryo UI"/>
              </a:rPr>
              <a:t>と</a:t>
            </a:r>
            <a:r>
              <a:rPr lang="en-US" sz="1100" b="0" i="0" spc="-8">
                <a:solidFill>
                  <a:srgbClr val="000000"/>
                </a:solidFill>
                <a:latin typeface="Meiryo UI"/>
                <a:ea typeface="Meiryo UI"/>
              </a:rPr>
              <a:t>も</a:t>
            </a:r>
            <a:r>
              <a:rPr lang="en-US" sz="1100" b="0" i="0" spc="-11">
                <a:solidFill>
                  <a:srgbClr val="000000"/>
                </a:solidFill>
                <a:latin typeface="Meiryo UI"/>
                <a:ea typeface="Meiryo UI"/>
              </a:rPr>
              <a:t>に</a:t>
            </a:r>
            <a:r>
              <a:rPr lang="en-US" sz="1100" b="0" i="0" spc="422">
                <a:solidFill>
                  <a:srgbClr val="000000"/>
                </a:solidFill>
                <a:latin typeface="Meiryo UI"/>
                <a:ea typeface="Meiryo UI"/>
              </a:rPr>
              <a:t>、</a:t>
            </a:r>
            <a:r>
              <a:rPr lang="en-US" sz="700" b="0" i="0">
                <a:solidFill>
                  <a:srgbClr val="000000"/>
                </a:solidFill>
                <a:latin typeface="Arial"/>
                <a:ea typeface="Arial"/>
              </a:rPr>
              <a:t/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受入れ</a:t>
            </a:r>
            <a:r>
              <a:rPr lang="en-US" sz="100" b="0" i="0" spc="-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>
                <a:solidFill>
                  <a:srgbClr val="000000"/>
                </a:solidFill>
                <a:latin typeface="Meiryo UI"/>
                <a:ea typeface="Meiryo UI"/>
              </a:rPr>
              <a:t>地域の活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性化や</a:t>
            </a:r>
            <a:r>
              <a:rPr lang="en-US" sz="100" b="0" i="0" spc="10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交流に</a:t>
            </a:r>
            <a:r>
              <a:rPr lang="en-US" sz="100" b="0" i="0" spc="-12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1">
                <a:solidFill>
                  <a:srgbClr val="000000"/>
                </a:solidFill>
                <a:latin typeface="Meiryo UI"/>
                <a:ea typeface="Meiryo UI"/>
              </a:rPr>
              <a:t>よ</a:t>
            </a:r>
            <a:r>
              <a:rPr lang="en-US" sz="1100" b="0" i="0" spc="-9">
                <a:solidFill>
                  <a:srgbClr val="000000"/>
                </a:solidFill>
                <a:latin typeface="Meiryo UI"/>
                <a:ea typeface="Meiryo UI"/>
              </a:rPr>
              <a:t>る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地域間の相互理解の深化に</a:t>
            </a:r>
            <a:r>
              <a:rPr lang="en-US" sz="100" b="0" i="0" spc="-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>
                <a:solidFill>
                  <a:srgbClr val="000000"/>
                </a:solidFill>
                <a:latin typeface="Meiryo UI"/>
                <a:ea typeface="Meiryo UI"/>
              </a:rPr>
              <a:t>寄与。</a:t>
            </a:r>
          </a:p>
          <a:p xmlns:a="http://schemas.openxmlformats.org/drawingml/2006/main">
            <a:pPr marL="0" indent="127">
              <a:lnSpc>
                <a:spcPts val="1416"/>
              </a:lnSpc>
            </a:pPr>
            <a:r>
              <a:rPr lang="en-US" sz="1100" b="0" i="0">
                <a:solidFill>
                  <a:srgbClr val="ff9933"/>
                </a:solidFill>
                <a:latin typeface="Meiryo UI"/>
                <a:ea typeface="Meiryo UI"/>
              </a:rPr>
              <a:t>●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子供の農山漁村体験交流の取組の拡大、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定着を</a:t>
            </a:r>
            <a:r>
              <a:rPr lang="en-US" sz="100" b="0" i="0" spc="2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図る</a:t>
            </a:r>
            <a:r>
              <a:rPr lang="en-US" sz="100" b="0" i="0" spc="-8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-11">
                <a:solidFill>
                  <a:srgbClr val="000000"/>
                </a:solidFill>
                <a:latin typeface="Meiryo UI"/>
                <a:ea typeface="Meiryo UI"/>
              </a:rPr>
              <a:t>た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め、</a:t>
            </a:r>
            <a:r>
              <a:rPr lang="en-US" sz="100" b="0" i="0" spc="13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1" i="0" spc="0">
                <a:solidFill>
                  <a:srgbClr val="ee9205"/>
                </a:solidFill>
                <a:latin typeface="Meiryo UI"/>
                <a:ea typeface="Meiryo UI"/>
              </a:rPr>
              <a:t>送り</a:t>
            </a:r>
            <a:r>
              <a:rPr lang="en-US" sz="100" b="1" i="0" spc="-5">
                <a:solidFill>
                  <a:srgbClr val="ee9205"/>
                </a:solidFill>
                <a:latin typeface="Meiryo UI"/>
                <a:ea typeface="Meiryo UI"/>
              </a:rPr>
              <a:t> </a:t>
            </a:r>
            <a:r>
              <a:rPr lang="en-US" sz="1100" b="1" i="0" spc="0">
                <a:solidFill>
                  <a:srgbClr val="ee9205"/>
                </a:solidFill>
                <a:latin typeface="Meiryo UI"/>
                <a:ea typeface="Meiryo UI"/>
              </a:rPr>
              <a:t>側・</a:t>
            </a:r>
            <a:r>
              <a:rPr lang="en-US" sz="100" b="1" i="0" spc="11">
                <a:solidFill>
                  <a:srgbClr val="ee9205"/>
                </a:solidFill>
                <a:latin typeface="Meiryo UI"/>
                <a:ea typeface="Meiryo UI"/>
              </a:rPr>
              <a:t> </a:t>
            </a:r>
            <a:r>
              <a:rPr lang="en-US" sz="1100" b="1" i="0" spc="0">
                <a:solidFill>
                  <a:srgbClr val="ee9205"/>
                </a:solidFill>
                <a:latin typeface="Meiryo UI"/>
                <a:ea typeface="Meiryo UI"/>
              </a:rPr>
              <a:t>受入側の</a:t>
            </a:r>
            <a:r>
              <a:rPr lang="en-US" sz="100" b="1" i="0" spc="2">
                <a:solidFill>
                  <a:srgbClr val="ee9205"/>
                </a:solidFill>
                <a:latin typeface="Meiryo UI"/>
                <a:ea typeface="Meiryo UI"/>
              </a:rPr>
              <a:t> </a:t>
            </a:r>
            <a:r>
              <a:rPr lang="en-US" sz="1100" b="1" i="0" spc="0">
                <a:solidFill>
                  <a:srgbClr val="ee9205"/>
                </a:solidFill>
                <a:latin typeface="Meiryo UI"/>
                <a:ea typeface="Meiryo UI"/>
              </a:rPr>
              <a:t>地方公共団体双方が</a:t>
            </a:r>
            <a:r>
              <a:rPr lang="en-US" sz="100" b="1" i="0" spc="-2">
                <a:solidFill>
                  <a:srgbClr val="ee9205"/>
                </a:solidFill>
                <a:latin typeface="Meiryo UI"/>
                <a:ea typeface="Meiryo UI"/>
              </a:rPr>
              <a:t> </a:t>
            </a:r>
            <a:r>
              <a:rPr lang="en-US" sz="1100" b="1" i="0" spc="0">
                <a:solidFill>
                  <a:srgbClr val="ee9205"/>
                </a:solidFill>
                <a:latin typeface="Meiryo UI"/>
                <a:ea typeface="Meiryo UI"/>
              </a:rPr>
              <a:t>連携し</a:t>
            </a:r>
            <a:r>
              <a:rPr lang="en-US" sz="100" b="1" i="0" spc="-12">
                <a:solidFill>
                  <a:srgbClr val="ee9205"/>
                </a:solidFill>
                <a:latin typeface="Meiryo UI"/>
                <a:ea typeface="Meiryo UI"/>
              </a:rPr>
              <a:t> </a:t>
            </a:r>
            <a:r>
              <a:rPr lang="en-US" sz="1100" b="1" i="0" spc="-11">
                <a:solidFill>
                  <a:srgbClr val="ee9205"/>
                </a:solidFill>
                <a:latin typeface="Meiryo UI"/>
                <a:ea typeface="Meiryo UI"/>
              </a:rPr>
              <a:t>て</a:t>
            </a:r>
            <a:r>
              <a:rPr lang="en-US" sz="1100" b="1" i="0" spc="0">
                <a:solidFill>
                  <a:srgbClr val="ee9205"/>
                </a:solidFill>
                <a:latin typeface="Meiryo UI"/>
                <a:ea typeface="Meiryo UI"/>
              </a:rPr>
              <a:t>行う</a:t>
            </a:r>
            <a:r>
              <a:rPr lang="en-US" sz="100" b="1" i="0" spc="2">
                <a:solidFill>
                  <a:srgbClr val="ee9205"/>
                </a:solidFill>
                <a:latin typeface="Meiryo UI"/>
                <a:ea typeface="Meiryo UI"/>
              </a:rPr>
              <a:t> </a:t>
            </a:r>
            <a:r>
              <a:rPr lang="en-US" sz="1100" b="1" i="0" spc="0">
                <a:solidFill>
                  <a:srgbClr val="ee9205"/>
                </a:solidFill>
                <a:latin typeface="Meiryo UI"/>
                <a:ea typeface="Meiryo UI"/>
              </a:rPr>
              <a:t>実施体制の</a:t>
            </a:r>
            <a:r>
              <a:rPr lang="en-US" sz="100" b="1" i="0" spc="2">
                <a:solidFill>
                  <a:srgbClr val="ee9205"/>
                </a:solidFill>
                <a:latin typeface="Meiryo UI"/>
                <a:ea typeface="Meiryo UI"/>
              </a:rPr>
              <a:t> </a:t>
            </a:r>
            <a:r>
              <a:rPr lang="en-US" sz="1100" b="1" i="0" spc="0">
                <a:solidFill>
                  <a:srgbClr val="ee9205"/>
                </a:solidFill>
                <a:latin typeface="Meiryo UI"/>
                <a:ea typeface="Meiryo UI"/>
              </a:rPr>
              <a:t>構築を</a:t>
            </a:r>
            <a:r>
              <a:rPr lang="en-US" sz="100" b="1" i="0" spc="3">
                <a:solidFill>
                  <a:srgbClr val="ee9205"/>
                </a:solidFill>
                <a:latin typeface="Meiryo UI"/>
                <a:ea typeface="Meiryo UI"/>
              </a:rPr>
              <a:t> </a:t>
            </a:r>
            <a:r>
              <a:rPr lang="en-US" sz="1100" b="1" i="0" spc="0">
                <a:solidFill>
                  <a:srgbClr val="ee9205"/>
                </a:solidFill>
                <a:latin typeface="Meiryo UI"/>
                <a:ea typeface="Meiryo UI"/>
              </a:rPr>
              <a:t>支援す</a:t>
            </a:r>
            <a:r>
              <a:rPr lang="en-US" sz="100" b="1" i="0" spc="9">
                <a:solidFill>
                  <a:srgbClr val="ee9205"/>
                </a:solidFill>
                <a:latin typeface="Meiryo UI"/>
                <a:ea typeface="Meiryo UI"/>
              </a:rPr>
              <a:t> </a:t>
            </a:r>
            <a:r>
              <a:rPr lang="en-US" sz="1100" b="1" i="0" spc="-8">
                <a:solidFill>
                  <a:srgbClr val="ee9205"/>
                </a:solidFill>
                <a:latin typeface="Meiryo UI"/>
                <a:ea typeface="Meiryo UI"/>
              </a:rPr>
              <a:t>る</a:t>
            </a:r>
            <a:r>
              <a:rPr lang="en-US" sz="1100" b="1" i="0" spc="-3">
                <a:solidFill>
                  <a:srgbClr val="ee9205"/>
                </a:solidFill>
                <a:latin typeface="Meiryo UI"/>
                <a:ea typeface="Meiryo UI"/>
              </a:rPr>
              <a:t>モ</a:t>
            </a:r>
            <a:r>
              <a:rPr lang="en-US" sz="1100" b="1" i="0" spc="-4">
                <a:solidFill>
                  <a:srgbClr val="ee9205"/>
                </a:solidFill>
                <a:latin typeface="Meiryo UI"/>
                <a:ea typeface="Meiryo UI"/>
              </a:rPr>
              <a:t>デ</a:t>
            </a:r>
            <a:r>
              <a:rPr lang="en-US" sz="1100" b="1" i="0" spc="-1">
                <a:solidFill>
                  <a:srgbClr val="ee9205"/>
                </a:solidFill>
                <a:latin typeface="Meiryo UI"/>
                <a:ea typeface="Meiryo UI"/>
              </a:rPr>
              <a:t>ル</a:t>
            </a:r>
            <a:r>
              <a:rPr lang="en-US" sz="1100" b="1" i="0">
                <a:solidFill>
                  <a:srgbClr val="ee9205"/>
                </a:solidFill>
                <a:latin typeface="Meiryo UI"/>
                <a:ea typeface="Meiryo UI"/>
              </a:rPr>
              <a:t>事業</a:t>
            </a:r>
            <a:r>
              <a:rPr lang="en-US" sz="1100" b="0" i="0">
                <a:solidFill>
                  <a:srgbClr val="000000"/>
                </a:solidFill>
                <a:latin typeface="Meiryo UI"/>
                <a:ea typeface="Meiryo UI"/>
              </a:rPr>
              <a:t>を実</a:t>
            </a:r>
            <a:r>
              <a:rPr lang="en-US" sz="1100" b="0" i="0">
                <a:solidFill>
                  <a:srgbClr val="000000"/>
                </a:solidFill>
                <a:latin typeface="Meiryo UI"/>
                <a:ea typeface="Meiryo UI"/>
              </a:rPr>
              <a:t>施</a:t>
            </a:r>
            <a:r>
              <a:rPr lang="en-US" sz="1100" b="0" i="0" spc="12">
                <a:solidFill>
                  <a:srgbClr val="000000"/>
                </a:solidFill>
                <a:latin typeface="Meiryo UI"/>
                <a:ea typeface="Meiryo UI"/>
              </a:rPr>
              <a:t>。</a:t>
            </a:r>
            <a:r>
              <a:rPr lang="en-US" sz="1100" b="0" i="0" spc="2">
                <a:solidFill>
                  <a:srgbClr val="000000"/>
                </a:solidFill>
                <a:latin typeface="Meiryo UI"/>
                <a:ea typeface="Meiryo UI"/>
              </a:rPr>
              <a:t>ま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た、</a:t>
            </a:r>
            <a:r>
              <a:rPr lang="en-US" sz="100" b="0" i="0" spc="24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継続的な</a:t>
            </a:r>
            <a:r>
              <a:rPr lang="en-US" sz="100" b="0" i="0" spc="2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実施体制の構築を</a:t>
            </a:r>
            <a:r>
              <a:rPr lang="en-US" sz="100" b="0" i="0" spc="2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目指す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地方公共団体に</a:t>
            </a:r>
            <a:r>
              <a:rPr lang="en-US" sz="100" b="0" i="0" spc="-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2">
                <a:solidFill>
                  <a:srgbClr val="000000"/>
                </a:solidFill>
                <a:latin typeface="Meiryo UI"/>
                <a:ea typeface="Meiryo UI"/>
              </a:rPr>
              <a:t>よ</a:t>
            </a:r>
            <a:r>
              <a:rPr lang="en-US" sz="1100" b="0" i="0" spc="-8">
                <a:solidFill>
                  <a:srgbClr val="000000"/>
                </a:solidFill>
                <a:latin typeface="Meiryo UI"/>
                <a:ea typeface="Meiryo UI"/>
              </a:rPr>
              <a:t>る</a:t>
            </a:r>
            <a:r>
              <a:rPr lang="en-US" sz="1100" b="1" i="0" spc="12">
                <a:solidFill>
                  <a:srgbClr val="ee9205"/>
                </a:solidFill>
                <a:latin typeface="Meiryo UI"/>
                <a:ea typeface="Meiryo UI"/>
              </a:rPr>
              <a:t>「</a:t>
            </a:r>
            <a:r>
              <a:rPr lang="en-US" sz="1100" b="1" i="0" spc="0">
                <a:solidFill>
                  <a:srgbClr val="ee9205"/>
                </a:solidFill>
                <a:latin typeface="Meiryo UI"/>
                <a:ea typeface="Meiryo UI"/>
              </a:rPr>
              <a:t>子供の</a:t>
            </a:r>
            <a:r>
              <a:rPr lang="en-US" sz="100" b="1" i="0" spc="2">
                <a:solidFill>
                  <a:srgbClr val="ee9205"/>
                </a:solidFill>
                <a:latin typeface="Meiryo UI"/>
                <a:ea typeface="Meiryo UI"/>
              </a:rPr>
              <a:t> </a:t>
            </a:r>
            <a:r>
              <a:rPr lang="en-US" sz="1100" b="1" i="0" spc="0">
                <a:solidFill>
                  <a:srgbClr val="ee9205"/>
                </a:solidFill>
                <a:latin typeface="Meiryo UI"/>
                <a:ea typeface="Meiryo UI"/>
              </a:rPr>
              <a:t>農山漁村体験交流計画」</a:t>
            </a:r>
            <a:r>
              <a:rPr lang="en-US" sz="100" b="1" i="0" spc="12">
                <a:solidFill>
                  <a:srgbClr val="ee9205"/>
                </a:solidFill>
                <a:latin typeface="Meiryo UI"/>
                <a:ea typeface="Meiryo UI"/>
              </a:rPr>
              <a:t> </a:t>
            </a:r>
            <a:r>
              <a:rPr lang="en-US" sz="1100" b="1" i="0" spc="0">
                <a:solidFill>
                  <a:srgbClr val="ee9205"/>
                </a:solidFill>
                <a:latin typeface="Meiryo UI"/>
                <a:ea typeface="Meiryo UI"/>
              </a:rPr>
              <a:t>策定を</a:t>
            </a:r>
            <a:r>
              <a:rPr lang="en-US" sz="100" b="1" i="0" spc="3">
                <a:solidFill>
                  <a:srgbClr val="ee9205"/>
                </a:solidFill>
                <a:latin typeface="Meiryo UI"/>
                <a:ea typeface="Meiryo UI"/>
              </a:rPr>
              <a:t> </a:t>
            </a:r>
            <a:r>
              <a:rPr lang="en-US" sz="1100" b="1" i="0" spc="0">
                <a:solidFill>
                  <a:srgbClr val="ee9205"/>
                </a:solidFill>
                <a:latin typeface="Meiryo UI"/>
                <a:ea typeface="Meiryo UI"/>
              </a:rPr>
              <a:t>支援す</a:t>
            </a:r>
            <a:r>
              <a:rPr lang="en-US" sz="100" b="1" i="0" spc="9">
                <a:solidFill>
                  <a:srgbClr val="ee9205"/>
                </a:solidFill>
                <a:latin typeface="Meiryo UI"/>
                <a:ea typeface="Meiryo UI"/>
              </a:rPr>
              <a:t> </a:t>
            </a:r>
            <a:r>
              <a:rPr lang="en-US" sz="1100" b="1" i="0" spc="-8">
                <a:solidFill>
                  <a:srgbClr val="ee9205"/>
                </a:solidFill>
                <a:latin typeface="Meiryo UI"/>
                <a:ea typeface="Meiryo UI"/>
              </a:rPr>
              <a:t>る</a:t>
            </a:r>
            <a:r>
              <a:rPr lang="en-US" sz="1100" b="1" i="0" spc="-3">
                <a:solidFill>
                  <a:srgbClr val="ee9205"/>
                </a:solidFill>
                <a:latin typeface="Meiryo UI"/>
                <a:ea typeface="Meiryo UI"/>
              </a:rPr>
              <a:t>モ</a:t>
            </a:r>
            <a:r>
              <a:rPr lang="en-US" sz="1100" b="1" i="0" spc="-4">
                <a:solidFill>
                  <a:srgbClr val="ee9205"/>
                </a:solidFill>
                <a:latin typeface="Meiryo UI"/>
                <a:ea typeface="Meiryo UI"/>
              </a:rPr>
              <a:t>デ</a:t>
            </a:r>
            <a:r>
              <a:rPr lang="en-US" sz="1100" b="1" i="0" spc="-1">
                <a:solidFill>
                  <a:srgbClr val="ee9205"/>
                </a:solidFill>
                <a:latin typeface="Meiryo UI"/>
                <a:ea typeface="Meiryo UI"/>
              </a:rPr>
              <a:t>ル</a:t>
            </a:r>
            <a:r>
              <a:rPr lang="en-US" sz="1100" b="1" i="0">
                <a:solidFill>
                  <a:srgbClr val="ee9205"/>
                </a:solidFill>
                <a:latin typeface="Meiryo UI"/>
                <a:ea typeface="Meiryo UI"/>
              </a:rPr>
              <a:t>事業</a:t>
            </a:r>
            <a:r>
              <a:rPr lang="en-US" sz="1100" b="0" i="0" spc="2">
                <a:solidFill>
                  <a:srgbClr val="000000"/>
                </a:solidFill>
                <a:latin typeface="Meiryo UI"/>
                <a:ea typeface="Meiryo UI"/>
              </a:rPr>
              <a:t>を</a:t>
            </a:r>
            <a:r>
              <a:rPr lang="en-US" sz="1100" b="0" i="0">
                <a:solidFill>
                  <a:srgbClr val="000000"/>
                </a:solidFill>
                <a:latin typeface="Meiryo UI"/>
                <a:ea typeface="Meiryo UI"/>
              </a:rPr>
              <a:t>実施。</a:t>
            </a:r>
          </a:p>
          <a:p xmlns:a="http://schemas.openxmlformats.org/drawingml/2006/main">
            <a:pPr marL="0" indent="127">
              <a:lnSpc>
                <a:spcPts val="1294"/>
              </a:lnSpc>
            </a:pPr>
            <a:r>
              <a:rPr lang="en-US" sz="1100" b="0" i="0">
                <a:solidFill>
                  <a:srgbClr val="ff9933"/>
                </a:solidFill>
                <a:latin typeface="Meiryo UI"/>
                <a:ea typeface="Meiryo UI"/>
              </a:rPr>
              <a:t>●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ＧＩＧＡス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4">
                <a:solidFill>
                  <a:srgbClr val="000000"/>
                </a:solidFill>
                <a:latin typeface="Meiryo UI"/>
                <a:ea typeface="Meiryo UI"/>
              </a:rPr>
              <a:t>ク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ール・</a:t>
            </a:r>
            <a:r>
              <a:rPr lang="en-US" sz="100" b="0" i="0" spc="12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自治体ＤＸに</a:t>
            </a:r>
            <a:r>
              <a:rPr lang="en-US" sz="100" b="0" i="0" spc="-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1">
                <a:solidFill>
                  <a:srgbClr val="000000"/>
                </a:solidFill>
                <a:latin typeface="Meiryo UI"/>
                <a:ea typeface="Meiryo UI"/>
              </a:rPr>
              <a:t>よ</a:t>
            </a:r>
            <a:r>
              <a:rPr lang="en-US" sz="1100" b="0" i="0" spc="-8">
                <a:solidFill>
                  <a:srgbClr val="000000"/>
                </a:solidFill>
                <a:latin typeface="Meiryo UI"/>
                <a:ea typeface="Meiryo UI"/>
              </a:rPr>
              <a:t>る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情報通信環境整備の進展等を</a:t>
            </a:r>
            <a:r>
              <a:rPr lang="en-US" sz="100" b="0" i="0" spc="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踏ま</a:t>
            </a:r>
            <a:r>
              <a:rPr lang="en-US" sz="100" b="0" i="0" spc="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-11">
                <a:solidFill>
                  <a:srgbClr val="000000"/>
                </a:solidFill>
                <a:latin typeface="Meiryo UI"/>
                <a:ea typeface="Meiryo UI"/>
              </a:rPr>
              <a:t>え</a:t>
            </a:r>
            <a:r>
              <a:rPr lang="en-US" sz="1100" b="0" i="0" spc="11">
                <a:solidFill>
                  <a:srgbClr val="000000"/>
                </a:solidFill>
                <a:latin typeface="Meiryo UI"/>
                <a:ea typeface="Meiryo UI"/>
              </a:rPr>
              <a:t>、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対面での交流効果を</a:t>
            </a:r>
            <a:r>
              <a:rPr lang="en-US" sz="100" b="0" i="0" spc="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1">
                <a:solidFill>
                  <a:srgbClr val="000000"/>
                </a:solidFill>
                <a:latin typeface="Meiryo UI"/>
                <a:ea typeface="Meiryo UI"/>
              </a:rPr>
              <a:t>よ</a:t>
            </a:r>
            <a:r>
              <a:rPr lang="en-US" sz="1100" b="0" i="0" spc="4">
                <a:solidFill>
                  <a:srgbClr val="000000"/>
                </a:solidFill>
                <a:latin typeface="Meiryo UI"/>
                <a:ea typeface="Meiryo UI"/>
              </a:rPr>
              <a:t>り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高める</a:t>
            </a:r>
            <a:r>
              <a:rPr lang="en-US" sz="100" b="0" i="0" spc="-8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-11">
                <a:solidFill>
                  <a:srgbClr val="000000"/>
                </a:solidFill>
                <a:latin typeface="Meiryo UI"/>
                <a:ea typeface="Meiryo UI"/>
              </a:rPr>
              <a:t>た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めのオ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11">
                <a:solidFill>
                  <a:srgbClr val="000000"/>
                </a:solidFill>
                <a:latin typeface="Meiryo UI"/>
                <a:ea typeface="Meiryo UI"/>
              </a:rPr>
              <a:t>ン</a:t>
            </a:r>
            <a:r>
              <a:rPr lang="en-US" sz="1100" b="0" i="0" spc="3">
                <a:solidFill>
                  <a:srgbClr val="000000"/>
                </a:solidFill>
                <a:latin typeface="Meiryo UI"/>
                <a:ea typeface="Meiryo UI"/>
              </a:rPr>
              <a:t>ラ</a:t>
            </a:r>
            <a:r>
              <a:rPr lang="en-US" sz="1100" b="0" i="0" spc="-10">
                <a:solidFill>
                  <a:srgbClr val="000000"/>
                </a:solidFill>
                <a:latin typeface="Meiryo UI"/>
                <a:ea typeface="Meiryo UI"/>
              </a:rPr>
              <a:t>イ</a:t>
            </a:r>
            <a:r>
              <a:rPr lang="en-US" sz="1100" b="0" i="0" spc="11">
                <a:solidFill>
                  <a:srgbClr val="000000"/>
                </a:solidFill>
                <a:latin typeface="Meiryo UI"/>
                <a:ea typeface="Meiryo UI"/>
              </a:rPr>
              <a:t>ン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交流を</a:t>
            </a:r>
            <a:r>
              <a:rPr lang="en-US" sz="100" b="0" i="0" spc="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>
                <a:solidFill>
                  <a:srgbClr val="000000"/>
                </a:solidFill>
                <a:latin typeface="Meiryo UI"/>
                <a:ea typeface="Meiryo UI"/>
              </a:rPr>
              <a:t>支援。</a:t>
            </a:r>
          </a:p>
          <a:p xmlns:a="http://schemas.openxmlformats.org/drawingml/2006/main">
            <a:pPr marL="0" indent="127">
              <a:lnSpc>
                <a:spcPts val="1416"/>
              </a:lnSpc>
            </a:pPr>
            <a:r>
              <a:rPr lang="en-US" sz="1100" b="0" i="0">
                <a:solidFill>
                  <a:srgbClr val="ff9933"/>
                </a:solidFill>
                <a:latin typeface="Meiryo UI"/>
                <a:ea typeface="Meiryo UI"/>
              </a:rPr>
              <a:t>●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課題解消に</a:t>
            </a:r>
            <a:r>
              <a:rPr lang="en-US" sz="100" b="0" i="0" spc="-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向けた</a:t>
            </a:r>
            <a:r>
              <a:rPr lang="en-US" sz="100" b="0" i="0" spc="-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創意工夫の事例、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>
                <a:solidFill>
                  <a:srgbClr val="000000"/>
                </a:solidFill>
                <a:latin typeface="Meiryo UI"/>
                <a:ea typeface="Meiryo UI"/>
              </a:rPr>
              <a:t>国の支援施策等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につい</a:t>
            </a:r>
            <a:r>
              <a:rPr lang="en-US" sz="100" b="0" i="0" spc="12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-12">
                <a:solidFill>
                  <a:srgbClr val="000000"/>
                </a:solidFill>
                <a:latin typeface="Meiryo UI"/>
                <a:ea typeface="Meiryo UI"/>
              </a:rPr>
              <a:t>て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情報を</a:t>
            </a:r>
            <a:r>
              <a:rPr lang="en-US" sz="100" b="0" i="0" spc="3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提供す</a:t>
            </a:r>
            <a:r>
              <a:rPr lang="en-US" sz="100" b="0" i="0" spc="10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-8">
                <a:solidFill>
                  <a:srgbClr val="000000"/>
                </a:solidFill>
                <a:latin typeface="Meiryo UI"/>
                <a:ea typeface="Meiryo UI"/>
              </a:rPr>
              <a:t>る</a:t>
            </a:r>
            <a:r>
              <a:rPr lang="en-US" sz="1100" b="0" i="0" spc="4">
                <a:solidFill>
                  <a:srgbClr val="000000"/>
                </a:solidFill>
                <a:latin typeface="Meiryo UI"/>
                <a:ea typeface="Meiryo UI"/>
              </a:rPr>
              <a:t>と</a:t>
            </a:r>
            <a:r>
              <a:rPr lang="en-US" sz="1100" b="0" i="0" spc="4">
                <a:solidFill>
                  <a:srgbClr val="000000"/>
                </a:solidFill>
                <a:latin typeface="Meiryo UI"/>
                <a:ea typeface="Meiryo UI"/>
              </a:rPr>
              <a:t>と</a:t>
            </a:r>
            <a:r>
              <a:rPr lang="en-US" sz="1100" b="0" i="0" spc="-9">
                <a:solidFill>
                  <a:srgbClr val="000000"/>
                </a:solidFill>
                <a:latin typeface="Meiryo UI"/>
                <a:ea typeface="Meiryo UI"/>
              </a:rPr>
              <a:t>も</a:t>
            </a:r>
            <a:r>
              <a:rPr lang="en-US" sz="1100" b="0" i="0" spc="-12">
                <a:solidFill>
                  <a:srgbClr val="000000"/>
                </a:solidFill>
                <a:latin typeface="Meiryo UI"/>
                <a:ea typeface="Meiryo UI"/>
              </a:rPr>
              <a:t>に</a:t>
            </a:r>
            <a:r>
              <a:rPr lang="en-US" sz="1100" b="0" i="0" spc="11">
                <a:solidFill>
                  <a:srgbClr val="000000"/>
                </a:solidFill>
                <a:latin typeface="Meiryo UI"/>
                <a:ea typeface="Meiryo UI"/>
              </a:rPr>
              <a:t>、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関係者間のネッ</a:t>
            </a:r>
            <a:r>
              <a:rPr lang="en-US" sz="100" b="0" i="0" spc="-7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9">
                <a:solidFill>
                  <a:srgbClr val="000000"/>
                </a:solidFill>
                <a:latin typeface="Meiryo UI"/>
                <a:ea typeface="Meiryo UI"/>
              </a:rPr>
              <a:t>ト</a:t>
            </a:r>
            <a:r>
              <a:rPr lang="en-US" sz="1100" b="0" i="0" spc="2">
                <a:solidFill>
                  <a:srgbClr val="000000"/>
                </a:solidFill>
                <a:latin typeface="Meiryo UI"/>
                <a:ea typeface="Meiryo UI"/>
              </a:rPr>
              <a:t>ワ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ーク</a:t>
            </a:r>
            <a:r>
              <a:rPr lang="en-US" sz="100" b="0" i="0" spc="3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1">
                <a:solidFill>
                  <a:srgbClr val="000000"/>
                </a:solidFill>
                <a:latin typeface="Meiryo UI"/>
                <a:ea typeface="Meiryo UI"/>
              </a:rPr>
              <a:t>を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形成す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-6">
                <a:solidFill>
                  <a:srgbClr val="000000"/>
                </a:solidFill>
                <a:latin typeface="Meiryo UI"/>
                <a:ea typeface="Meiryo UI"/>
              </a:rPr>
              <a:t>る</a:t>
            </a:r>
            <a:r>
              <a:rPr lang="en-US" sz="1100" b="0" i="0" spc="-11">
                <a:solidFill>
                  <a:srgbClr val="000000"/>
                </a:solidFill>
                <a:latin typeface="Meiryo UI"/>
                <a:ea typeface="Meiryo UI"/>
              </a:rPr>
              <a:t>た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め、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総務省、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内閣官房デジ</a:t>
            </a:r>
            <a:r>
              <a:rPr lang="en-US" sz="100" b="0" i="0" spc="6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3">
                <a:solidFill>
                  <a:srgbClr val="000000"/>
                </a:solidFill>
                <a:latin typeface="Meiryo UI"/>
                <a:ea typeface="Meiryo UI"/>
              </a:rPr>
              <a:t>タ</a:t>
            </a:r>
            <a:r>
              <a:rPr lang="en-US" sz="1100" b="0" i="0">
                <a:solidFill>
                  <a:srgbClr val="000000"/>
                </a:solidFill>
                <a:latin typeface="Meiryo UI"/>
                <a:ea typeface="Meiryo UI"/>
              </a:rPr>
              <a:t>ル田園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都市国家構想実現会議事務局、</a:t>
            </a:r>
            <a:r>
              <a:rPr lang="en-US" sz="100" b="0" i="0" spc="12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文部科学省、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農林水産省、</a:t>
            </a:r>
            <a:r>
              <a:rPr lang="en-US" sz="100" b="0" i="0" spc="12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環境省の主催に</a:t>
            </a:r>
            <a:r>
              <a:rPr lang="en-US" sz="100" b="0" i="0" spc="-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1">
                <a:solidFill>
                  <a:srgbClr val="000000"/>
                </a:solidFill>
                <a:latin typeface="Meiryo UI"/>
                <a:ea typeface="Meiryo UI"/>
              </a:rPr>
              <a:t>よ</a:t>
            </a:r>
            <a:r>
              <a:rPr lang="en-US" sz="1100" b="0" i="0" spc="-8">
                <a:solidFill>
                  <a:srgbClr val="000000"/>
                </a:solidFill>
                <a:latin typeface="Meiryo UI"/>
                <a:ea typeface="Meiryo UI"/>
              </a:rPr>
              <a:t>る</a:t>
            </a:r>
            <a:r>
              <a:rPr lang="en-US" sz="1100" b="1" i="0" spc="11">
                <a:solidFill>
                  <a:srgbClr val="ee9205"/>
                </a:solidFill>
                <a:latin typeface="Meiryo UI"/>
                <a:ea typeface="Meiryo UI"/>
              </a:rPr>
              <a:t>セ</a:t>
            </a:r>
            <a:r>
              <a:rPr lang="en-US" sz="1100" b="1" i="0">
                <a:solidFill>
                  <a:srgbClr val="ee9205"/>
                </a:solidFill>
                <a:latin typeface="Meiryo UI"/>
                <a:ea typeface="Meiryo UI"/>
              </a:rPr>
              <a:t>ミ</a:t>
            </a:r>
            <a:r>
              <a:rPr lang="en-US" sz="1100" b="1" i="0" spc="0">
                <a:solidFill>
                  <a:srgbClr val="ee9205"/>
                </a:solidFill>
                <a:latin typeface="Meiryo UI"/>
                <a:ea typeface="Meiryo UI"/>
              </a:rPr>
              <a:t>ナー</a:t>
            </a:r>
            <a:r>
              <a:rPr lang="en-US" sz="100" b="1" i="0" spc="-2">
                <a:solidFill>
                  <a:srgbClr val="ee9205"/>
                </a:solidFill>
                <a:latin typeface="Meiryo UI"/>
                <a:ea typeface="Meiryo UI"/>
              </a:rPr>
              <a:t> </a:t>
            </a:r>
            <a:r>
              <a:rPr lang="en-US" sz="1100" b="0" i="0" spc="1">
                <a:solidFill>
                  <a:srgbClr val="000000"/>
                </a:solidFill>
                <a:latin typeface="Meiryo UI"/>
                <a:ea typeface="Meiryo UI"/>
              </a:rPr>
              <a:t>を</a:t>
            </a:r>
            <a:r>
              <a:rPr lang="en-US" sz="1100" b="0" i="0">
                <a:solidFill>
                  <a:srgbClr val="000000"/>
                </a:solidFill>
                <a:latin typeface="Meiryo UI"/>
                <a:ea typeface="Meiryo UI"/>
              </a:rPr>
              <a:t>開催。</a:t>
            </a:r>
          </a:p>
        </p:txBody>
      </p:sp>
      <p:sp>
        <p:nvSpPr>
          <p:cNvPr id="19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2561651" y="2359238"/>
            <a:ext cx="4055365" cy="173714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505"/>
              </a:lnSpc>
            </a:pPr>
            <a:r>
              <a:rPr lang="en-US" sz="1300" b="0" i="0" spc="24">
                <a:solidFill>
                  <a:srgbClr val="1e5193"/>
                </a:solidFill>
                <a:latin typeface="HG創英角ｺﾞｼｯｸUB"/>
                <a:ea typeface="HG創英角ｺﾞｼｯｸUB"/>
              </a:rPr>
              <a:t>送</a:t>
            </a:r>
            <a:r>
              <a:rPr lang="en-US" sz="1300" b="0" i="0" spc="0">
                <a:solidFill>
                  <a:srgbClr val="1e5193"/>
                </a:solidFill>
                <a:latin typeface="HG創英角ｺﾞｼｯｸUB"/>
                <a:ea typeface="HG創英角ｺﾞｼｯｸUB"/>
              </a:rPr>
              <a:t>り側</a:t>
            </a:r>
            <a:r>
              <a:rPr lang="en-US" sz="100" b="0" i="0" spc="24">
                <a:solidFill>
                  <a:srgbClr val="1e5193"/>
                </a:solidFill>
                <a:latin typeface="HG創英角ｺﾞｼｯｸUB"/>
                <a:ea typeface="HG創英角ｺﾞｼｯｸUB"/>
              </a:rPr>
              <a:t> </a:t>
            </a:r>
            <a:r>
              <a:rPr lang="en-US" sz="1300" b="0" i="0" spc="-12">
                <a:solidFill>
                  <a:srgbClr val="1e5193"/>
                </a:solidFill>
                <a:latin typeface="HG創英角ｺﾞｼｯｸUB"/>
                <a:ea typeface="HG創英角ｺﾞｼｯｸUB"/>
              </a:rPr>
              <a:t>･</a:t>
            </a:r>
            <a:r>
              <a:rPr lang="en-US" sz="1300" b="0" i="0" spc="0">
                <a:solidFill>
                  <a:srgbClr val="1e5193"/>
                </a:solidFill>
                <a:latin typeface="HG創英角ｺﾞｼｯｸUB"/>
                <a:ea typeface="HG創英角ｺﾞｼｯｸUB"/>
              </a:rPr>
              <a:t>受入側</a:t>
            </a:r>
            <a:r>
              <a:rPr lang="en-US" sz="100" b="0" i="0" spc="24">
                <a:solidFill>
                  <a:srgbClr val="1e5193"/>
                </a:solidFill>
                <a:latin typeface="HG創英角ｺﾞｼｯｸUB"/>
                <a:ea typeface="HG創英角ｺﾞｼｯｸUB"/>
              </a:rPr>
              <a:t> </a:t>
            </a:r>
            <a:r>
              <a:rPr lang="en-US" sz="1300" b="0" i="0" spc="0">
                <a:solidFill>
                  <a:srgbClr val="1e5193"/>
                </a:solidFill>
                <a:latin typeface="HG創英角ｺﾞｼｯｸUB"/>
                <a:ea typeface="HG創英角ｺﾞｼｯｸUB"/>
              </a:rPr>
              <a:t>が連携</a:t>
            </a:r>
            <a:r>
              <a:rPr lang="en-US" sz="100" b="0" i="0" spc="24">
                <a:solidFill>
                  <a:srgbClr val="1e5193"/>
                </a:solidFill>
                <a:latin typeface="HG創英角ｺﾞｼｯｸUB"/>
                <a:ea typeface="HG創英角ｺﾞｼｯｸUB"/>
              </a:rPr>
              <a:t> </a:t>
            </a:r>
            <a:r>
              <a:rPr lang="en-US" sz="1300" b="0" i="0" spc="0">
                <a:solidFill>
                  <a:srgbClr val="1e5193"/>
                </a:solidFill>
                <a:latin typeface="HG創英角ｺﾞｼｯｸUB"/>
                <a:ea typeface="HG創英角ｺﾞｼｯｸUB"/>
              </a:rPr>
              <a:t>して取り</a:t>
            </a:r>
            <a:r>
              <a:rPr lang="en-US" sz="100" b="0" i="0" spc="24">
                <a:solidFill>
                  <a:srgbClr val="1e5193"/>
                </a:solidFill>
                <a:latin typeface="HG創英角ｺﾞｼｯｸUB"/>
                <a:ea typeface="HG創英角ｺﾞｼｯｸUB"/>
              </a:rPr>
              <a:t> </a:t>
            </a:r>
            <a:r>
              <a:rPr lang="en-US" sz="1300" b="0" i="0" spc="0">
                <a:solidFill>
                  <a:srgbClr val="1e5193"/>
                </a:solidFill>
                <a:latin typeface="HG創英角ｺﾞｼｯｸUB"/>
                <a:ea typeface="HG創英角ｺﾞｼｯｸUB"/>
              </a:rPr>
              <a:t>組む実</a:t>
            </a:r>
            <a:r>
              <a:rPr lang="en-US" sz="100" b="0" i="0" spc="24">
                <a:solidFill>
                  <a:srgbClr val="1e5193"/>
                </a:solidFill>
                <a:latin typeface="HG創英角ｺﾞｼｯｸUB"/>
                <a:ea typeface="HG創英角ｺﾞｼｯｸUB"/>
              </a:rPr>
              <a:t> </a:t>
            </a:r>
            <a:r>
              <a:rPr lang="en-US" sz="1300" b="0" i="0" spc="0">
                <a:solidFill>
                  <a:srgbClr val="1e5193"/>
                </a:solidFill>
                <a:latin typeface="HG創英角ｺﾞｼｯｸUB"/>
                <a:ea typeface="HG創英角ｺﾞｼｯｸUB"/>
              </a:rPr>
              <a:t>施体</a:t>
            </a:r>
            <a:r>
              <a:rPr lang="en-US" sz="100" b="0" i="0" spc="24">
                <a:solidFill>
                  <a:srgbClr val="1e5193"/>
                </a:solidFill>
                <a:latin typeface="HG創英角ｺﾞｼｯｸUB"/>
                <a:ea typeface="HG創英角ｺﾞｼｯｸUB"/>
              </a:rPr>
              <a:t> </a:t>
            </a:r>
            <a:r>
              <a:rPr lang="en-US" sz="1300" b="0" i="0">
                <a:solidFill>
                  <a:srgbClr val="1e5193"/>
                </a:solidFill>
                <a:latin typeface="HG創英角ｺﾞｼｯｸUB"/>
                <a:ea typeface="HG創英角ｺﾞｼｯｸUB"/>
              </a:rPr>
              <a:t>制の構築</a:t>
            </a:r>
          </a:p>
        </p:txBody>
      </p:sp>
      <p:sp>
        <p:nvSpPr>
          <p:cNvPr id="20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1329143" y="2703365"/>
            <a:ext cx="724318" cy="508952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76064">
              <a:lnSpc>
                <a:spcPts val="1416"/>
              </a:lnSpc>
            </a:pPr>
            <a:r>
              <a:rPr lang="en-US" sz="1100" b="0" i="0">
                <a:solidFill>
                  <a:srgbClr val="c8c8c8"/>
                </a:solidFill>
                <a:latin typeface="Meiryo UI"/>
                <a:ea typeface="Meiryo UI"/>
              </a:rPr>
              <a:t>小学校</a:t>
            </a:r>
            <a:r>
              <a:rPr lang="en-US" sz="1100" b="0" i="0">
                <a:solidFill>
                  <a:srgbClr val="c8c8c8"/>
                </a:solidFill>
                <a:latin typeface="Meiryo UI"/>
                <a:ea typeface="Meiryo UI"/>
              </a:rPr>
              <a:t>中学校</a:t>
            </a:r>
            <a:r>
              <a:rPr lang="en-US" sz="1100" b="0" i="0">
                <a:solidFill>
                  <a:srgbClr val="c8c8c8"/>
                </a:solidFill>
                <a:latin typeface="Meiryo UI"/>
                <a:ea typeface="Meiryo UI"/>
              </a:rPr>
              <a:t>高等学校</a:t>
            </a:r>
          </a:p>
        </p:txBody>
      </p:sp>
      <p:sp>
        <p:nvSpPr>
          <p:cNvPr id="21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7254222" y="2846222"/>
            <a:ext cx="474413" cy="384000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657"/>
              </a:lnSpc>
            </a:pPr>
            <a:r>
              <a:rPr lang="en-US" sz="1300" b="0" i="0">
                <a:solidFill>
                  <a:srgbClr val="c8c8c8"/>
                </a:solidFill>
                <a:latin typeface="ＭＳ Ｐゴシック"/>
                <a:ea typeface="ＭＳ Ｐゴシック"/>
              </a:rPr>
              <a:t>農山</a:t>
            </a:r>
            <a:r>
              <a:rPr lang="en-US" sz="1300" b="0" i="0">
                <a:solidFill>
                  <a:srgbClr val="c8c8c8"/>
                </a:solidFill>
                <a:latin typeface="ＭＳ Ｐゴシック"/>
                <a:ea typeface="ＭＳ Ｐゴシック"/>
              </a:rPr>
              <a:t>漁村</a:t>
            </a:r>
          </a:p>
        </p:txBody>
      </p:sp>
      <p:sp>
        <p:nvSpPr>
          <p:cNvPr id="22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2745016" y="2995048"/>
            <a:ext cx="3848127" cy="195048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690"/>
              </a:lnSpc>
            </a:pPr>
            <a:r>
              <a:rPr lang="en-US" sz="1500" b="1" i="0" spc="-2">
                <a:solidFill>
                  <a:srgbClr val="c8c8c8"/>
                </a:solidFill>
                <a:latin typeface="Meiryo UI"/>
                <a:ea typeface="Meiryo UI"/>
              </a:rPr>
              <a:t>オ</a:t>
            </a:r>
            <a:r>
              <a:rPr lang="en-US" sz="1500" b="1" i="0" spc="8">
                <a:solidFill>
                  <a:srgbClr val="c8c8c8"/>
                </a:solidFill>
                <a:latin typeface="Meiryo UI"/>
                <a:ea typeface="Meiryo UI"/>
              </a:rPr>
              <a:t>ン</a:t>
            </a:r>
            <a:r>
              <a:rPr lang="en-US" sz="1500" b="1" i="0" spc="9">
                <a:solidFill>
                  <a:srgbClr val="c8c8c8"/>
                </a:solidFill>
                <a:latin typeface="Meiryo UI"/>
                <a:ea typeface="Meiryo UI"/>
              </a:rPr>
              <a:t>ラ</a:t>
            </a:r>
            <a:r>
              <a:rPr lang="en-US" sz="1500" b="1" i="0" spc="-1">
                <a:solidFill>
                  <a:srgbClr val="c8c8c8"/>
                </a:solidFill>
                <a:latin typeface="Meiryo UI"/>
                <a:ea typeface="Meiryo UI"/>
              </a:rPr>
              <a:t>イ</a:t>
            </a:r>
            <a:r>
              <a:rPr lang="en-US" sz="1500" b="1" i="0" spc="8">
                <a:solidFill>
                  <a:srgbClr val="c8c8c8"/>
                </a:solidFill>
                <a:latin typeface="Meiryo UI"/>
                <a:ea typeface="Meiryo UI"/>
              </a:rPr>
              <a:t>ン</a:t>
            </a:r>
            <a:r>
              <a:rPr lang="en-US" sz="1500" b="1" i="0" spc="0">
                <a:solidFill>
                  <a:srgbClr val="c8c8c8"/>
                </a:solidFill>
                <a:latin typeface="Meiryo UI"/>
                <a:ea typeface="Meiryo UI"/>
              </a:rPr>
              <a:t>交流・</a:t>
            </a:r>
            <a:r>
              <a:rPr lang="en-US" sz="100" b="1" i="0" spc="-9">
                <a:solidFill>
                  <a:srgbClr val="c8c8c8"/>
                </a:solidFill>
                <a:latin typeface="Meiryo UI"/>
                <a:ea typeface="Meiryo UI"/>
              </a:rPr>
              <a:t> </a:t>
            </a:r>
            <a:r>
              <a:rPr lang="en-US" sz="1500" b="1" i="0" spc="0">
                <a:solidFill>
                  <a:srgbClr val="c8c8c8"/>
                </a:solidFill>
                <a:latin typeface="Meiryo UI"/>
                <a:ea typeface="Meiryo UI"/>
              </a:rPr>
              <a:t>農林漁業体</a:t>
            </a:r>
            <a:r>
              <a:rPr lang="en-US" sz="100" b="1" i="0" spc="24">
                <a:solidFill>
                  <a:srgbClr val="c8c8c8"/>
                </a:solidFill>
                <a:latin typeface="Meiryo UI"/>
                <a:ea typeface="Meiryo UI"/>
              </a:rPr>
              <a:t> </a:t>
            </a:r>
            <a:r>
              <a:rPr lang="en-US" sz="1500" b="1" i="0" spc="0">
                <a:solidFill>
                  <a:srgbClr val="c8c8c8"/>
                </a:solidFill>
                <a:latin typeface="Meiryo UI"/>
                <a:ea typeface="Meiryo UI"/>
              </a:rPr>
              <a:t>験・</a:t>
            </a:r>
            <a:r>
              <a:rPr lang="en-US" sz="100" b="1" i="0" spc="16">
                <a:solidFill>
                  <a:srgbClr val="c8c8c8"/>
                </a:solidFill>
                <a:latin typeface="Meiryo UI"/>
                <a:ea typeface="Meiryo UI"/>
              </a:rPr>
              <a:t> </a:t>
            </a:r>
            <a:r>
              <a:rPr lang="en-US" sz="1500" b="1" i="0" spc="0">
                <a:solidFill>
                  <a:srgbClr val="c8c8c8"/>
                </a:solidFill>
                <a:latin typeface="Meiryo UI"/>
                <a:ea typeface="Meiryo UI"/>
              </a:rPr>
              <a:t>宿泊</a:t>
            </a:r>
            <a:r>
              <a:rPr lang="en-US" sz="100" b="1" i="0" spc="24">
                <a:solidFill>
                  <a:srgbClr val="c8c8c8"/>
                </a:solidFill>
                <a:latin typeface="Meiryo UI"/>
                <a:ea typeface="Meiryo UI"/>
              </a:rPr>
              <a:t> </a:t>
            </a:r>
            <a:r>
              <a:rPr lang="en-US" sz="1500" b="1" i="0" spc="0">
                <a:solidFill>
                  <a:srgbClr val="c8c8c8"/>
                </a:solidFill>
                <a:latin typeface="Meiryo UI"/>
                <a:ea typeface="Meiryo UI"/>
              </a:rPr>
              <a:t>体験</a:t>
            </a:r>
            <a:r>
              <a:rPr lang="en-US" sz="100" b="1" i="0" spc="24">
                <a:solidFill>
                  <a:srgbClr val="c8c8c8"/>
                </a:solidFill>
                <a:latin typeface="Meiryo UI"/>
                <a:ea typeface="Meiryo UI"/>
              </a:rPr>
              <a:t> </a:t>
            </a:r>
            <a:r>
              <a:rPr lang="en-US" sz="1500" b="1" i="0" spc="24">
                <a:solidFill>
                  <a:srgbClr val="c8c8c8"/>
                </a:solidFill>
                <a:latin typeface="Meiryo UI"/>
                <a:ea typeface="Meiryo UI"/>
              </a:rPr>
              <a:t>活</a:t>
            </a:r>
            <a:r>
              <a:rPr lang="en-US" sz="1500" b="1" i="0">
                <a:solidFill>
                  <a:srgbClr val="c8c8c8"/>
                </a:solidFill>
                <a:latin typeface="Meiryo UI"/>
                <a:ea typeface="Meiryo UI"/>
              </a:rPr>
              <a:t>動</a:t>
            </a:r>
          </a:p>
        </p:txBody>
      </p:sp>
      <p:sp>
        <p:nvSpPr>
          <p:cNvPr id="23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704254" y="3398603"/>
            <a:ext cx="1960889" cy="128762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109"/>
              </a:lnSpc>
            </a:pPr>
            <a:r>
              <a:rPr lang="en-US" sz="1000" b="0" i="0" spc="0">
                <a:solidFill>
                  <a:srgbClr val="000000"/>
                </a:solidFill>
                <a:latin typeface="Meiryo UI"/>
                <a:ea typeface="Meiryo UI"/>
              </a:rPr>
              <a:t>学校教育活動</a:t>
            </a:r>
            <a:r>
              <a:rPr lang="en-US" sz="100" b="0" i="0" spc="2346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700" b="0" i="0">
                <a:solidFill>
                  <a:srgbClr val="000000"/>
                </a:solidFill>
                <a:latin typeface="Arial"/>
                <a:ea typeface="Arial"/>
              </a:rPr>
              <a:t/>
            </a:r>
            <a:r>
              <a:rPr lang="en-US" sz="1000" b="0" i="0">
                <a:solidFill>
                  <a:srgbClr val="000000"/>
                </a:solidFill>
                <a:latin typeface="Meiryo UI"/>
                <a:ea typeface="Meiryo UI"/>
              </a:rPr>
              <a:t>社会教育活動</a:t>
            </a:r>
          </a:p>
        </p:txBody>
      </p:sp>
      <p:sp>
        <p:nvSpPr>
          <p:cNvPr id="24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2733714" y="3510349"/>
            <a:ext cx="2176889" cy="423492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176"/>
              </a:lnSpc>
            </a:pPr>
            <a:r>
              <a:rPr lang="en-US" sz="900" b="0" i="0">
                <a:solidFill>
                  <a:srgbClr val="000000"/>
                </a:solidFill>
                <a:latin typeface="Meiryo UI"/>
                <a:ea typeface="Meiryo UI"/>
              </a:rPr>
              <a:t>◆</a:t>
            </a:r>
            <a:r>
              <a:rPr lang="en-US" sz="900" b="0" i="0" spc="0">
                <a:solidFill>
                  <a:srgbClr val="000000"/>
                </a:solidFill>
                <a:latin typeface="Meiryo UI"/>
                <a:ea typeface="Meiryo UI"/>
              </a:rPr>
              <a:t>GI</a:t>
            </a:r>
            <a:r>
              <a:rPr lang="en-US" sz="100" b="0" i="0" spc="8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900" b="0" i="0">
                <a:solidFill>
                  <a:srgbClr val="000000"/>
                </a:solidFill>
                <a:latin typeface="Meiryo UI"/>
                <a:ea typeface="Meiryo UI"/>
              </a:rPr>
              <a:t>GA</a:t>
            </a:r>
            <a:r>
              <a:rPr lang="en-US" sz="900" b="0" i="0" spc="-10">
                <a:solidFill>
                  <a:srgbClr val="000000"/>
                </a:solidFill>
                <a:latin typeface="Meiryo UI"/>
                <a:ea typeface="Meiryo UI"/>
              </a:rPr>
              <a:t>ス</a:t>
            </a:r>
            <a:r>
              <a:rPr lang="en-US" sz="900" b="0" i="0" spc="-8">
                <a:solidFill>
                  <a:srgbClr val="000000"/>
                </a:solidFill>
                <a:latin typeface="Meiryo UI"/>
                <a:ea typeface="Meiryo UI"/>
              </a:rPr>
              <a:t>ク</a:t>
            </a:r>
            <a:r>
              <a:rPr lang="en-US" sz="900" b="0" i="0" spc="0">
                <a:solidFill>
                  <a:srgbClr val="000000"/>
                </a:solidFill>
                <a:latin typeface="Meiryo UI"/>
                <a:ea typeface="Meiryo UI"/>
              </a:rPr>
              <a:t>ールの基</a:t>
            </a:r>
            <a:r>
              <a:rPr lang="en-US" sz="100" b="0" i="0" spc="10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900" b="0" i="0">
                <a:solidFill>
                  <a:srgbClr val="000000"/>
                </a:solidFill>
                <a:latin typeface="Meiryo UI"/>
                <a:ea typeface="Meiryo UI"/>
              </a:rPr>
              <a:t>盤</a:t>
            </a:r>
            <a:r>
              <a:rPr lang="en-US" sz="900" b="0" i="0" spc="2">
                <a:solidFill>
                  <a:srgbClr val="000000"/>
                </a:solidFill>
                <a:latin typeface="Meiryo UI"/>
                <a:ea typeface="Meiryo UI"/>
              </a:rPr>
              <a:t>を</a:t>
            </a:r>
            <a:r>
              <a:rPr lang="en-US" sz="900" b="0" i="0">
                <a:solidFill>
                  <a:srgbClr val="000000"/>
                </a:solidFill>
                <a:latin typeface="Meiryo UI"/>
                <a:ea typeface="Meiryo UI"/>
              </a:rPr>
              <a:t>活</a:t>
            </a:r>
            <a:r>
              <a:rPr lang="en-US" sz="900" b="0" i="0" spc="0">
                <a:solidFill>
                  <a:srgbClr val="000000"/>
                </a:solidFill>
                <a:latin typeface="Meiryo UI"/>
                <a:ea typeface="Meiryo UI"/>
              </a:rPr>
              <a:t>かし</a:t>
            </a:r>
            <a:r>
              <a:rPr lang="en-US" sz="100" b="0" i="0" spc="20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900" b="0" i="0" spc="-4">
                <a:solidFill>
                  <a:srgbClr val="000000"/>
                </a:solidFill>
                <a:latin typeface="Meiryo UI"/>
                <a:ea typeface="Meiryo UI"/>
              </a:rPr>
              <a:t>た</a:t>
            </a:r>
            <a:r>
              <a:rPr lang="en-US" sz="900" b="0" i="0" spc="-9">
                <a:solidFill>
                  <a:srgbClr val="000000"/>
                </a:solidFill>
                <a:latin typeface="Meiryo UI"/>
                <a:ea typeface="Meiryo UI"/>
              </a:rPr>
              <a:t>オ</a:t>
            </a:r>
            <a:r>
              <a:rPr lang="en-US" sz="900" b="0" i="0" spc="10">
                <a:solidFill>
                  <a:srgbClr val="000000"/>
                </a:solidFill>
                <a:latin typeface="Meiryo UI"/>
                <a:ea typeface="Meiryo UI"/>
              </a:rPr>
              <a:t>ン</a:t>
            </a:r>
            <a:r>
              <a:rPr lang="en-US" sz="900" b="0" i="0" spc="-7">
                <a:solidFill>
                  <a:srgbClr val="000000"/>
                </a:solidFill>
                <a:latin typeface="Meiryo UI"/>
                <a:ea typeface="Meiryo UI"/>
              </a:rPr>
              <a:t>ラ</a:t>
            </a:r>
            <a:r>
              <a:rPr lang="en-US" sz="900" b="0" i="0">
                <a:solidFill>
                  <a:srgbClr val="000000"/>
                </a:solidFill>
                <a:latin typeface="Meiryo UI"/>
                <a:ea typeface="Meiryo UI"/>
              </a:rPr>
              <a:t>イ</a:t>
            </a:r>
            <a:r>
              <a:rPr lang="en-US" sz="900" b="0" i="0" spc="10">
                <a:solidFill>
                  <a:srgbClr val="000000"/>
                </a:solidFill>
                <a:latin typeface="Meiryo UI"/>
                <a:ea typeface="Meiryo UI"/>
              </a:rPr>
              <a:t>ン</a:t>
            </a:r>
            <a:r>
              <a:rPr lang="en-US" sz="900" b="0" i="0" spc="0">
                <a:solidFill>
                  <a:srgbClr val="000000"/>
                </a:solidFill>
                <a:latin typeface="Meiryo UI"/>
                <a:ea typeface="Meiryo UI"/>
              </a:rPr>
              <a:t>交流の</a:t>
            </a:r>
            <a:r>
              <a:rPr lang="en-US" sz="100" b="0" i="0" spc="-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900" b="0" i="0">
                <a:solidFill>
                  <a:srgbClr val="000000"/>
                </a:solidFill>
                <a:latin typeface="Meiryo UI"/>
                <a:ea typeface="Meiryo UI"/>
              </a:rPr>
              <a:t>実施</a:t>
            </a:r>
          </a:p>
          <a:p xmlns:a="http://schemas.openxmlformats.org/drawingml/2006/main">
            <a:pPr marL="0" indent="0">
              <a:lnSpc>
                <a:spcPts val="1082"/>
              </a:lnSpc>
            </a:pPr>
            <a:r>
              <a:rPr lang="en-US" sz="900" b="0" i="0" spc="0">
                <a:solidFill>
                  <a:srgbClr val="000000"/>
                </a:solidFill>
                <a:latin typeface="Meiryo UI"/>
                <a:ea typeface="Meiryo UI"/>
              </a:rPr>
              <a:t>◆対面で</a:t>
            </a:r>
            <a:r>
              <a:rPr lang="en-US" sz="100" b="0" i="0" spc="-10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900" b="0" i="0" spc="-10">
                <a:solidFill>
                  <a:srgbClr val="000000"/>
                </a:solidFill>
                <a:latin typeface="Meiryo UI"/>
                <a:ea typeface="Meiryo UI"/>
              </a:rPr>
              <a:t>の</a:t>
            </a:r>
            <a:r>
              <a:rPr lang="en-US" sz="900" b="0" i="0" spc="0">
                <a:solidFill>
                  <a:srgbClr val="000000"/>
                </a:solidFill>
                <a:latin typeface="Meiryo UI"/>
                <a:ea typeface="Meiryo UI"/>
              </a:rPr>
              <a:t>交流効果向上を</a:t>
            </a:r>
            <a:r>
              <a:rPr lang="en-US" sz="100" b="0" i="0" spc="3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900" b="0" i="0">
                <a:solidFill>
                  <a:srgbClr val="000000"/>
                </a:solidFill>
                <a:latin typeface="Meiryo UI"/>
                <a:ea typeface="Meiryo UI"/>
              </a:rPr>
              <a:t>実現</a:t>
            </a:r>
          </a:p>
        </p:txBody>
      </p:sp>
      <p:sp>
        <p:nvSpPr>
          <p:cNvPr id="25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4912508" y="3503492"/>
            <a:ext cx="2278603" cy="423619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176"/>
              </a:lnSpc>
            </a:pPr>
            <a:r>
              <a:rPr lang="en-US" sz="900" b="0" i="0">
                <a:solidFill>
                  <a:srgbClr val="000000"/>
                </a:solidFill>
                <a:latin typeface="Meiryo UI"/>
                <a:ea typeface="Meiryo UI"/>
              </a:rPr>
              <a:t>◆</a:t>
            </a:r>
            <a:r>
              <a:rPr lang="en-US" sz="900" b="0" i="0" spc="-8">
                <a:solidFill>
                  <a:srgbClr val="000000"/>
                </a:solidFill>
                <a:latin typeface="Meiryo UI"/>
                <a:ea typeface="Meiryo UI"/>
              </a:rPr>
              <a:t>コ</a:t>
            </a:r>
            <a:r>
              <a:rPr lang="en-US" sz="900" b="0" i="0" spc="0">
                <a:solidFill>
                  <a:srgbClr val="000000"/>
                </a:solidFill>
                <a:latin typeface="Meiryo UI"/>
                <a:ea typeface="Meiryo UI"/>
              </a:rPr>
              <a:t>ーディ</a:t>
            </a:r>
            <a:r>
              <a:rPr lang="en-US" sz="100" b="0" i="0" spc="6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900" b="0" i="0" spc="0">
                <a:solidFill>
                  <a:srgbClr val="000000"/>
                </a:solidFill>
                <a:latin typeface="Meiryo UI"/>
                <a:ea typeface="Meiryo UI"/>
              </a:rPr>
              <a:t>ネート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900" b="0" i="0">
                <a:solidFill>
                  <a:srgbClr val="000000"/>
                </a:solidFill>
                <a:latin typeface="Meiryo UI"/>
                <a:ea typeface="Meiryo UI"/>
              </a:rPr>
              <a:t>機</a:t>
            </a:r>
            <a:r>
              <a:rPr lang="en-US" sz="900" b="0" i="0">
                <a:solidFill>
                  <a:srgbClr val="000000"/>
                </a:solidFill>
                <a:latin typeface="Meiryo UI"/>
                <a:ea typeface="Meiryo UI"/>
              </a:rPr>
              <a:t>能</a:t>
            </a:r>
            <a:r>
              <a:rPr lang="en-US" sz="900" b="0" i="0" spc="0">
                <a:solidFill>
                  <a:srgbClr val="000000"/>
                </a:solidFill>
                <a:latin typeface="Meiryo UI"/>
                <a:ea typeface="Meiryo UI"/>
              </a:rPr>
              <a:t>の活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900" b="0" i="0">
                <a:solidFill>
                  <a:srgbClr val="000000"/>
                </a:solidFill>
                <a:latin typeface="Meiryo UI"/>
                <a:ea typeface="Meiryo UI"/>
              </a:rPr>
              <a:t>用</a:t>
            </a:r>
          </a:p>
          <a:p xmlns:a="http://schemas.openxmlformats.org/drawingml/2006/main">
            <a:pPr marL="0" indent="0">
              <a:lnSpc>
                <a:spcPts val="1176"/>
              </a:lnSpc>
            </a:pPr>
            <a:r>
              <a:rPr lang="en-US" sz="900" b="0" i="0" spc="0">
                <a:solidFill>
                  <a:srgbClr val="000000"/>
                </a:solidFill>
                <a:latin typeface="Meiryo UI"/>
                <a:ea typeface="Meiryo UI"/>
              </a:rPr>
              <a:t>◆地域の</a:t>
            </a:r>
            <a:r>
              <a:rPr lang="en-US" sz="100" b="0" i="0" spc="-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900" b="0" i="0" spc="0">
                <a:solidFill>
                  <a:srgbClr val="000000"/>
                </a:solidFill>
                <a:latin typeface="Meiryo UI"/>
                <a:ea typeface="Meiryo UI"/>
              </a:rPr>
              <a:t>学生の</a:t>
            </a:r>
            <a:r>
              <a:rPr lang="en-US" sz="100" b="0" i="0" spc="-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900" b="0" i="0" spc="0">
                <a:solidFill>
                  <a:srgbClr val="000000"/>
                </a:solidFill>
                <a:latin typeface="Meiryo UI"/>
                <a:ea typeface="Meiryo UI"/>
              </a:rPr>
              <a:t>動員等の</a:t>
            </a:r>
            <a:r>
              <a:rPr lang="en-US" sz="100" b="0" i="0" spc="-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900" b="0" i="0" spc="0">
                <a:solidFill>
                  <a:srgbClr val="000000"/>
                </a:solidFill>
                <a:latin typeface="Meiryo UI"/>
                <a:ea typeface="Meiryo UI"/>
              </a:rPr>
              <a:t>支援体制の</a:t>
            </a:r>
            <a:r>
              <a:rPr lang="en-US" sz="100" b="0" i="0" spc="-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900" b="0" i="0">
                <a:solidFill>
                  <a:srgbClr val="000000"/>
                </a:solidFill>
                <a:latin typeface="Meiryo UI"/>
                <a:ea typeface="Meiryo UI"/>
              </a:rPr>
              <a:t>整備</a:t>
            </a:r>
          </a:p>
          <a:p xmlns:a="http://schemas.openxmlformats.org/drawingml/2006/main">
            <a:pPr marL="0" indent="0">
              <a:lnSpc>
                <a:spcPts val="1082"/>
              </a:lnSpc>
            </a:pPr>
            <a:r>
              <a:rPr lang="en-US" sz="900" b="0" i="0" spc="0">
                <a:solidFill>
                  <a:srgbClr val="000000"/>
                </a:solidFill>
                <a:latin typeface="Meiryo UI"/>
                <a:ea typeface="Meiryo UI"/>
              </a:rPr>
              <a:t>◆課題解決に</a:t>
            </a:r>
            <a:r>
              <a:rPr lang="en-US" sz="100" b="0" i="0" spc="-4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900" b="0" i="0" spc="0">
                <a:solidFill>
                  <a:srgbClr val="000000"/>
                </a:solidFill>
                <a:latin typeface="Meiryo UI"/>
                <a:ea typeface="Meiryo UI"/>
              </a:rPr>
              <a:t>向け</a:t>
            </a:r>
            <a:r>
              <a:rPr lang="en-US" sz="100" b="0" i="0" spc="-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900" b="0" i="0" spc="-4">
                <a:solidFill>
                  <a:srgbClr val="000000"/>
                </a:solidFill>
                <a:latin typeface="Meiryo UI"/>
                <a:ea typeface="Meiryo UI"/>
              </a:rPr>
              <a:t>た</a:t>
            </a:r>
            <a:r>
              <a:rPr lang="en-US" sz="900" b="0" i="0" spc="0">
                <a:solidFill>
                  <a:srgbClr val="000000"/>
                </a:solidFill>
                <a:latin typeface="Meiryo UI"/>
                <a:ea typeface="Meiryo UI"/>
              </a:rPr>
              <a:t>研究と</a:t>
            </a:r>
            <a:r>
              <a:rPr lang="en-US" sz="100" b="0" i="0" spc="5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900" b="0" i="0">
                <a:solidFill>
                  <a:srgbClr val="000000"/>
                </a:solidFill>
                <a:latin typeface="Meiryo UI"/>
                <a:ea typeface="Meiryo UI"/>
              </a:rPr>
              <a:t>実践</a:t>
            </a:r>
          </a:p>
        </p:txBody>
      </p:sp>
      <p:sp>
        <p:nvSpPr>
          <p:cNvPr id="26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237587" y="4050921"/>
            <a:ext cx="3802540" cy="149333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294"/>
              </a:lnSpc>
            </a:pPr>
            <a:r>
              <a:rPr lang="en-US" sz="1100" b="1" i="0" spc="0">
                <a:solidFill>
                  <a:srgbClr val="1e5193"/>
                </a:solidFill>
                <a:latin typeface="Meiryo UI"/>
                <a:ea typeface="Meiryo UI"/>
              </a:rPr>
              <a:t>子ど</a:t>
            </a:r>
            <a:r>
              <a:rPr lang="en-US" sz="100" b="1" i="0" spc="2">
                <a:solidFill>
                  <a:srgbClr val="1e5193"/>
                </a:solidFill>
                <a:latin typeface="Meiryo UI"/>
                <a:ea typeface="Meiryo UI"/>
              </a:rPr>
              <a:t> </a:t>
            </a:r>
            <a:r>
              <a:rPr lang="en-US" sz="1100" b="1" i="0" spc="279">
                <a:solidFill>
                  <a:srgbClr val="1e5193"/>
                </a:solidFill>
                <a:latin typeface="Meiryo UI"/>
                <a:ea typeface="Meiryo UI"/>
              </a:rPr>
              <a:t>も</a:t>
            </a:r>
            <a:r>
              <a:rPr lang="en-US" sz="1100" b="1" i="0" spc="0">
                <a:solidFill>
                  <a:srgbClr val="1e5193"/>
                </a:solidFill>
                <a:latin typeface="Meiryo UI"/>
                <a:ea typeface="Meiryo UI"/>
              </a:rPr>
              <a:t>農山漁村交流プ</a:t>
            </a:r>
            <a:r>
              <a:rPr lang="en-US" sz="100" b="1" i="0" spc="-8">
                <a:solidFill>
                  <a:srgbClr val="1e5193"/>
                </a:solidFill>
                <a:latin typeface="Meiryo UI"/>
                <a:ea typeface="Meiryo UI"/>
              </a:rPr>
              <a:t> </a:t>
            </a:r>
            <a:r>
              <a:rPr lang="en-US" sz="1100" b="1" i="0" spc="298">
                <a:solidFill>
                  <a:srgbClr val="1e5193"/>
                </a:solidFill>
                <a:latin typeface="Meiryo UI"/>
                <a:ea typeface="Meiryo UI"/>
              </a:rPr>
              <a:t>ロ</a:t>
            </a:r>
            <a:r>
              <a:rPr lang="en-US" sz="1100" b="1" i="0" spc="282">
                <a:solidFill>
                  <a:srgbClr val="1e5193"/>
                </a:solidFill>
                <a:latin typeface="Meiryo UI"/>
                <a:ea typeface="Meiryo UI"/>
              </a:rPr>
              <a:t>ジ</a:t>
            </a:r>
            <a:r>
              <a:rPr lang="en-US" sz="1100" b="1" i="0" spc="278">
                <a:solidFill>
                  <a:srgbClr val="1e5193"/>
                </a:solidFill>
                <a:latin typeface="Meiryo UI"/>
                <a:ea typeface="Meiryo UI"/>
              </a:rPr>
              <a:t>ェ</a:t>
            </a:r>
            <a:r>
              <a:rPr lang="en-US" sz="1100" b="1" i="0" spc="298">
                <a:solidFill>
                  <a:srgbClr val="1e5193"/>
                </a:solidFill>
                <a:latin typeface="Meiryo UI"/>
                <a:ea typeface="Meiryo UI"/>
              </a:rPr>
              <a:t>ク</a:t>
            </a:r>
            <a:r>
              <a:rPr lang="en-US" sz="1100" b="1" i="0" spc="290">
                <a:solidFill>
                  <a:srgbClr val="1e5193"/>
                </a:solidFill>
                <a:latin typeface="Meiryo UI"/>
                <a:ea typeface="Meiryo UI"/>
              </a:rPr>
              <a:t>ト</a:t>
            </a:r>
            <a:r>
              <a:rPr lang="en-US" sz="1100" b="1" i="0" spc="299">
                <a:solidFill>
                  <a:srgbClr val="1e5193"/>
                </a:solidFill>
                <a:latin typeface="Meiryo UI"/>
                <a:ea typeface="Meiryo UI"/>
              </a:rPr>
              <a:t>セ</a:t>
            </a:r>
            <a:r>
              <a:rPr lang="en-US" sz="1100" b="1" i="0" spc="0">
                <a:solidFill>
                  <a:srgbClr val="1e5193"/>
                </a:solidFill>
                <a:latin typeface="Meiryo UI"/>
                <a:ea typeface="Meiryo UI"/>
              </a:rPr>
              <a:t>ミナ</a:t>
            </a:r>
            <a:r>
              <a:rPr lang="en-US" sz="100" b="1" i="0" spc="-4">
                <a:solidFill>
                  <a:srgbClr val="1e5193"/>
                </a:solidFill>
                <a:latin typeface="Meiryo UI"/>
                <a:ea typeface="Meiryo UI"/>
              </a:rPr>
              <a:t> </a:t>
            </a:r>
            <a:r>
              <a:rPr lang="en-US" sz="1100" b="1" i="0" spc="307">
                <a:solidFill>
                  <a:srgbClr val="1e5193"/>
                </a:solidFill>
                <a:latin typeface="Meiryo UI"/>
                <a:ea typeface="Meiryo UI"/>
              </a:rPr>
              <a:t>ー</a:t>
            </a:r>
            <a:r>
              <a:rPr lang="en-US" sz="1100" b="1" i="0" spc="290">
                <a:solidFill>
                  <a:srgbClr val="1e5193"/>
                </a:solidFill>
                <a:latin typeface="Meiryo UI"/>
                <a:ea typeface="Meiryo UI"/>
              </a:rPr>
              <a:t>の</a:t>
            </a:r>
            <a:r>
              <a:rPr lang="en-US" sz="1100" b="1" i="0" spc="312">
                <a:solidFill>
                  <a:srgbClr val="1e5193"/>
                </a:solidFill>
                <a:latin typeface="Meiryo UI"/>
                <a:ea typeface="Meiryo UI"/>
              </a:rPr>
              <a:t>開</a:t>
            </a:r>
            <a:r>
              <a:rPr lang="en-US" sz="1100" b="1" i="0">
                <a:solidFill>
                  <a:srgbClr val="1e5193"/>
                </a:solidFill>
                <a:latin typeface="Meiryo UI"/>
                <a:ea typeface="Meiryo UI"/>
              </a:rPr>
              <a:t>催</a:t>
            </a:r>
          </a:p>
        </p:txBody>
      </p:sp>
      <p:sp>
        <p:nvSpPr>
          <p:cNvPr id="27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4918095" y="4062603"/>
            <a:ext cx="2358095" cy="149333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294"/>
              </a:lnSpc>
            </a:pPr>
            <a:r>
              <a:rPr lang="en-US" sz="1100" b="1" i="0">
                <a:solidFill>
                  <a:srgbClr val="1e5193"/>
                </a:solidFill>
                <a:latin typeface="Meiryo UI"/>
                <a:ea typeface="Meiryo UI"/>
              </a:rPr>
              <a:t>子供農山漁村交流支援事業</a:t>
            </a:r>
          </a:p>
        </p:txBody>
      </p:sp>
      <p:sp>
        <p:nvSpPr>
          <p:cNvPr id="28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240000" y="4328000"/>
            <a:ext cx="4709079" cy="508953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416"/>
              </a:lnSpc>
            </a:pP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子供の農山漁村体験の取組を</a:t>
            </a:r>
            <a:r>
              <a:rPr lang="en-US" sz="100" b="0" i="0" spc="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拡大、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推進す</a:t>
            </a:r>
            <a:r>
              <a:rPr lang="en-US" sz="100" b="0" i="0" spc="10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-8">
                <a:solidFill>
                  <a:srgbClr val="000000"/>
                </a:solidFill>
                <a:latin typeface="Meiryo UI"/>
                <a:ea typeface="Meiryo UI"/>
              </a:rPr>
              <a:t>る</a:t>
            </a:r>
            <a:r>
              <a:rPr lang="en-US" sz="1100" b="0" i="0" spc="-12">
                <a:solidFill>
                  <a:srgbClr val="000000"/>
                </a:solidFill>
                <a:latin typeface="Meiryo UI"/>
                <a:ea typeface="Meiryo UI"/>
              </a:rPr>
              <a:t>た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め、</a:t>
            </a:r>
            <a:r>
              <a:rPr lang="en-US" sz="100" b="0" i="0" spc="12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先進事例や</a:t>
            </a:r>
            <a:r>
              <a:rPr lang="en-US" sz="100" b="0" i="0" spc="10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>
                <a:solidFill>
                  <a:srgbClr val="000000"/>
                </a:solidFill>
                <a:latin typeface="Meiryo UI"/>
                <a:ea typeface="Meiryo UI"/>
              </a:rPr>
              <a:t>課題解消</a:t>
            </a:r>
            <a:r>
              <a:rPr lang="en-US" sz="1100" b="0" i="0" spc="-11">
                <a:solidFill>
                  <a:srgbClr val="000000"/>
                </a:solidFill>
                <a:latin typeface="Meiryo UI"/>
                <a:ea typeface="Meiryo UI"/>
              </a:rPr>
              <a:t>に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向けた</a:t>
            </a:r>
            <a:r>
              <a:rPr lang="en-US" sz="100" b="0" i="0" spc="-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創意工夫の事例、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>
                <a:solidFill>
                  <a:srgbClr val="000000"/>
                </a:solidFill>
                <a:latin typeface="Meiryo UI"/>
                <a:ea typeface="Meiryo UI"/>
              </a:rPr>
              <a:t>国の支援施策等</a:t>
            </a:r>
            <a:r>
              <a:rPr lang="en-US" sz="1100" b="0" i="0" spc="13">
                <a:solidFill>
                  <a:srgbClr val="000000"/>
                </a:solidFill>
                <a:latin typeface="Meiryo UI"/>
                <a:ea typeface="Meiryo UI"/>
              </a:rPr>
              <a:t>に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つい</a:t>
            </a:r>
            <a:r>
              <a:rPr lang="en-US" sz="100" b="0" i="0" spc="12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15">
                <a:solidFill>
                  <a:srgbClr val="000000"/>
                </a:solidFill>
                <a:latin typeface="Meiryo UI"/>
                <a:ea typeface="Meiryo UI"/>
              </a:rPr>
              <a:t>て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情報を</a:t>
            </a:r>
            <a:r>
              <a:rPr lang="en-US" sz="100" b="0" i="0" spc="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>
                <a:solidFill>
                  <a:srgbClr val="000000"/>
                </a:solidFill>
                <a:latin typeface="Meiryo UI"/>
                <a:ea typeface="Meiryo UI"/>
              </a:rPr>
              <a:t>提</a:t>
            </a:r>
            <a:r>
              <a:rPr lang="en-US" sz="1100" b="0" i="0">
                <a:solidFill>
                  <a:srgbClr val="000000"/>
                </a:solidFill>
                <a:latin typeface="Meiryo UI"/>
                <a:ea typeface="Meiryo UI"/>
              </a:rPr>
              <a:t>供</a:t>
            </a:r>
            <a:r>
              <a:rPr lang="en-US" sz="1100" b="0" i="0" spc="11">
                <a:solidFill>
                  <a:srgbClr val="000000"/>
                </a:solidFill>
                <a:latin typeface="Meiryo UI"/>
                <a:ea typeface="Meiryo UI"/>
              </a:rPr>
              <a:t>す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ると</a:t>
            </a:r>
            <a:r>
              <a:rPr lang="en-US" sz="100" b="0" i="0" spc="13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5">
                <a:solidFill>
                  <a:srgbClr val="000000"/>
                </a:solidFill>
                <a:latin typeface="Meiryo UI"/>
                <a:ea typeface="Meiryo UI"/>
              </a:rPr>
              <a:t>と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もに</a:t>
            </a:r>
            <a:r>
              <a:rPr lang="en-US" sz="100" b="0" i="0" spc="-3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>
                <a:solidFill>
                  <a:srgbClr val="000000"/>
                </a:solidFill>
                <a:latin typeface="Meiryo UI"/>
                <a:ea typeface="Meiryo UI"/>
              </a:rPr>
              <a:t>、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関係者間のネッ</a:t>
            </a:r>
            <a:r>
              <a:rPr lang="en-US" sz="100" b="0" i="0" spc="-8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8">
                <a:solidFill>
                  <a:srgbClr val="000000"/>
                </a:solidFill>
                <a:latin typeface="Meiryo UI"/>
                <a:ea typeface="Meiryo UI"/>
              </a:rPr>
              <a:t>ト</a:t>
            </a:r>
            <a:r>
              <a:rPr lang="en-US" sz="1100" b="0" i="0" spc="1">
                <a:solidFill>
                  <a:srgbClr val="000000"/>
                </a:solidFill>
                <a:latin typeface="Meiryo UI"/>
                <a:ea typeface="Meiryo UI"/>
              </a:rPr>
              <a:t>ワ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ーク</a:t>
            </a:r>
            <a:r>
              <a:rPr lang="en-US" sz="100" b="0" i="0" spc="4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1">
                <a:solidFill>
                  <a:srgbClr val="000000"/>
                </a:solidFill>
                <a:latin typeface="Meiryo UI"/>
                <a:ea typeface="Meiryo UI"/>
              </a:rPr>
              <a:t>を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形成す</a:t>
            </a:r>
            <a:r>
              <a:rPr lang="en-US" sz="100" b="0" i="0" spc="11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-8">
                <a:solidFill>
                  <a:srgbClr val="000000"/>
                </a:solidFill>
                <a:latin typeface="Meiryo UI"/>
                <a:ea typeface="Meiryo UI"/>
              </a:rPr>
              <a:t>る</a:t>
            </a:r>
            <a:r>
              <a:rPr lang="en-US" sz="1100" b="0" i="0" spc="-11">
                <a:solidFill>
                  <a:srgbClr val="000000"/>
                </a:solidFill>
                <a:latin typeface="Meiryo UI"/>
                <a:ea typeface="Meiryo UI"/>
              </a:rPr>
              <a:t>た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めセミ</a:t>
            </a:r>
            <a:r>
              <a:rPr lang="en-US" sz="100" b="0" i="0" spc="-7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 spc="-6">
                <a:solidFill>
                  <a:srgbClr val="000000"/>
                </a:solidFill>
                <a:latin typeface="Meiryo UI"/>
                <a:ea typeface="Meiryo UI"/>
              </a:rPr>
              <a:t>ナ</a:t>
            </a:r>
            <a:r>
              <a:rPr lang="en-US" sz="1100" b="0" i="0" spc="0">
                <a:solidFill>
                  <a:srgbClr val="000000"/>
                </a:solidFill>
                <a:latin typeface="Meiryo UI"/>
                <a:ea typeface="Meiryo UI"/>
              </a:rPr>
              <a:t>ーを</a:t>
            </a:r>
            <a:r>
              <a:rPr lang="en-US" sz="100" b="0" i="0" spc="4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100" b="0" i="0">
                <a:solidFill>
                  <a:srgbClr val="000000"/>
                </a:solidFill>
                <a:latin typeface="Meiryo UI"/>
                <a:ea typeface="Meiryo UI"/>
              </a:rPr>
              <a:t>全国各地で開催。</a:t>
            </a:r>
          </a:p>
        </p:txBody>
      </p:sp>
      <p:sp>
        <p:nvSpPr>
          <p:cNvPr id="29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5046476" y="4392127"/>
            <a:ext cx="4606984" cy="707556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416"/>
              </a:lnSpc>
            </a:pPr>
            <a:r>
              <a:rPr lang="en-US" sz="1100" b="0" i="0">
                <a:solidFill>
                  <a:srgbClr val="000000"/>
                </a:solidFill>
                <a:latin typeface="メイリオ"/>
                <a:ea typeface="メイリオ"/>
              </a:rPr>
              <a:t>送り側・受入側双方が連携して宿泊体験活動の実施体制の構築に取</a:t>
            </a:r>
            <a:r>
              <a:rPr lang="en-US" sz="1100" b="0" i="0">
                <a:solidFill>
                  <a:srgbClr val="000000"/>
                </a:solidFill>
                <a:latin typeface="メイリオ"/>
                <a:ea typeface="メイリオ"/>
              </a:rPr>
              <a:t>り組む地方公共団体をモデルとして実証調査を行い、その事例やノ</a:t>
            </a:r>
          </a:p>
          <a:p xmlns:a="http://schemas.openxmlformats.org/drawingml/2006/main">
            <a:pPr marL="0" indent="0">
              <a:lnSpc>
                <a:spcPts val="1294"/>
              </a:lnSpc>
            </a:pPr>
            <a:r>
              <a:rPr lang="en-US" sz="1100" b="0" i="0">
                <a:solidFill>
                  <a:srgbClr val="000000"/>
                </a:solidFill>
                <a:latin typeface="メイリオ"/>
                <a:ea typeface="メイリオ"/>
              </a:rPr>
              <a:t>ウハウを横展開することにより、子供の農山漁村交流を推進。</a:t>
            </a:r>
          </a:p>
          <a:p xmlns:a="http://schemas.openxmlformats.org/drawingml/2006/main">
            <a:pPr marL="0" indent="7365">
              <a:lnSpc>
                <a:spcPts val="1109"/>
              </a:lnSpc>
            </a:pPr>
            <a:r>
              <a:rPr lang="en-US" sz="1000" b="0" i="0">
                <a:solidFill>
                  <a:srgbClr val="000000"/>
                </a:solidFill>
                <a:latin typeface="Meiryo UI"/>
                <a:ea typeface="Meiryo UI"/>
              </a:rPr>
              <a:t>【</a:t>
            </a:r>
            <a:r>
              <a:rPr lang="en-US" sz="1000" b="0" i="0" spc="8">
                <a:solidFill>
                  <a:srgbClr val="000000"/>
                </a:solidFill>
                <a:latin typeface="Meiryo UI"/>
                <a:ea typeface="Meiryo UI"/>
              </a:rPr>
              <a:t>モ</a:t>
            </a:r>
            <a:r>
              <a:rPr lang="en-US" sz="1000" b="0" i="0" spc="-7">
                <a:solidFill>
                  <a:srgbClr val="000000"/>
                </a:solidFill>
                <a:latin typeface="Meiryo UI"/>
                <a:ea typeface="Meiryo UI"/>
              </a:rPr>
              <a:t>デ</a:t>
            </a:r>
            <a:r>
              <a:rPr lang="en-US" sz="1000" b="0" i="0" spc="-7">
                <a:solidFill>
                  <a:srgbClr val="000000"/>
                </a:solidFill>
                <a:latin typeface="Meiryo UI"/>
                <a:ea typeface="Meiryo UI"/>
              </a:rPr>
              <a:t>ル</a:t>
            </a:r>
            <a:r>
              <a:rPr lang="en-US" sz="1000" b="0" i="0" spc="0">
                <a:solidFill>
                  <a:srgbClr val="000000"/>
                </a:solidFill>
                <a:latin typeface="Meiryo UI"/>
                <a:ea typeface="Meiryo UI"/>
              </a:rPr>
              <a:t>事業対象経費の</a:t>
            </a:r>
            <a:r>
              <a:rPr lang="en-US" sz="100" b="0" i="0" spc="-7">
                <a:solidFill>
                  <a:srgbClr val="000000"/>
                </a:solidFill>
                <a:latin typeface="Meiryo UI"/>
                <a:ea typeface="Meiryo UI"/>
              </a:rPr>
              <a:t> </a:t>
            </a:r>
            <a:r>
              <a:rPr lang="en-US" sz="1000" b="0" i="0">
                <a:solidFill>
                  <a:srgbClr val="000000"/>
                </a:solidFill>
                <a:latin typeface="Meiryo UI"/>
                <a:ea typeface="Meiryo UI"/>
              </a:rPr>
              <a:t>例</a:t>
            </a:r>
            <a:r>
              <a:rPr lang="en-US" sz="1000" b="0" i="0">
                <a:solidFill>
                  <a:srgbClr val="000000"/>
                </a:solidFill>
                <a:latin typeface="Meiryo UI"/>
                <a:ea typeface="Meiryo UI"/>
              </a:rPr>
              <a:t>】</a:t>
            </a:r>
          </a:p>
        </p:txBody>
      </p:sp>
      <p:sp>
        <p:nvSpPr>
          <p:cNvPr id="30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222984" y="4949841"/>
            <a:ext cx="2358095" cy="149333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294"/>
              </a:lnSpc>
            </a:pPr>
            <a:r>
              <a:rPr lang="en-US" sz="1100" b="1" i="0">
                <a:solidFill>
                  <a:srgbClr val="1e5193"/>
                </a:solidFill>
                <a:latin typeface="Meiryo UI"/>
                <a:ea typeface="Meiryo UI"/>
              </a:rPr>
              <a:t>体験交流計画策定支援事業</a:t>
            </a:r>
          </a:p>
        </p:txBody>
      </p:sp>
      <p:graphicFrame>
        <p:nvGraphicFramePr>
          <p:cNvPr id="31" name="textbox-table"/>
          <p:cNvGraphicFramePr>
            <a:graphicFrameLocks xmlns:a="http://schemas.openxmlformats.org/drawingml/2006/main" noGrp="1"/>
          </p:cNvGraphicFramePr>
          <p:nvPr/>
        </p:nvGraphicFramePr>
        <p:xfrm>
          <a:off xmlns:a="http://schemas.openxmlformats.org/drawingml/2006/main" x="5040889" y="5175873"/>
          <a:ext xmlns:a="http://schemas.openxmlformats.org/drawingml/2006/main" cx="4716318" cy="1539682"/>
        </p:xfrm>
        <a:graphic xmlns:a="http://schemas.openxmlformats.org/drawingml/2006/main">
          <a:graphicData uri="http://schemas.openxmlformats.org/drawingml/2006/table">
            <a:tbl>
              <a:tblPr/>
              <a:tblGrid>
                <a:gridCol w="2326476"/>
                <a:gridCol w="2326476"/>
              </a:tblGrid>
              <a:tr h="217143">
                <a:tc>
                  <a:txBody>
                    <a:bodyPr/>
                    <a:lstStyle/>
                    <a:p>
                      <a:pPr indent="1007492">
                        <a:lnSpc>
                          <a:spcPts val="1171"/>
                        </a:lnSpc>
                      </a:pPr>
                      <a:r>
                        <a:rPr lang="en-US" sz="900" b="1" i="0">
                          <a:solidFill>
                            <a:srgbClr val="c8c8c8"/>
                          </a:solidFill>
                          <a:latin typeface="Meiryo UI"/>
                          <a:ea typeface="Meiryo UI"/>
                        </a:rPr>
                        <a:t>送</a:t>
                      </a:r>
                      <a:r>
                        <a:rPr lang="en-US" sz="900" b="1" i="0">
                          <a:solidFill>
                            <a:srgbClr val="c8c8c8"/>
                          </a:solidFill>
                          <a:latin typeface="Meiryo UI"/>
                          <a:ea typeface="Meiryo UI"/>
                        </a:rPr>
                        <a:t>り</a:t>
                      </a:r>
                      <a:r>
                        <a:rPr lang="en-US" sz="900" b="1" i="0">
                          <a:solidFill>
                            <a:srgbClr val="c8c8c8"/>
                          </a:solidFill>
                          <a:latin typeface="Meiryo UI"/>
                          <a:ea typeface="Meiryo UI"/>
                        </a:rPr>
                        <a:t>側</a:t>
                      </a:r>
                    </a:p>
                  </a:txBody>
                  <a:tcPr marL="0" marR="0" marT="0" marB="0">
                    <a:lnL w="1269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1e5193"/>
                      </a:fgClr>
                      <a:bgClr>
                        <a:srgbClr val="1e5193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indent="989207">
                        <a:lnSpc>
                          <a:spcPts val="1171"/>
                        </a:lnSpc>
                      </a:pPr>
                      <a:r>
                        <a:rPr lang="en-US" sz="900" b="1" i="0">
                          <a:solidFill>
                            <a:srgbClr val="c8c8c8"/>
                          </a:solidFill>
                          <a:latin typeface="Meiryo UI"/>
                          <a:ea typeface="Meiryo UI"/>
                        </a:rPr>
                        <a:t>受</a:t>
                      </a:r>
                      <a:r>
                        <a:rPr lang="en-US" sz="900" b="1" i="0">
                          <a:solidFill>
                            <a:srgbClr val="c8c8c8"/>
                          </a:solidFill>
                          <a:latin typeface="Meiryo UI"/>
                          <a:ea typeface="Meiryo UI"/>
                        </a:rPr>
                        <a:t>入</a:t>
                      </a:r>
                      <a:r>
                        <a:rPr lang="en-US" sz="900" b="1" i="0">
                          <a:solidFill>
                            <a:srgbClr val="c8c8c8"/>
                          </a:solidFill>
                          <a:latin typeface="Meiryo UI"/>
                          <a:ea typeface="Meiryo UI"/>
                        </a:rPr>
                        <a:t>側</a:t>
                      </a:r>
                    </a:p>
                  </a:txBody>
                  <a:tcPr marL="0" marR="0" marT="0" marB="0">
                    <a:lnL w="1269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ee9205"/>
                      </a:fgClr>
                      <a:bgClr>
                        <a:srgbClr val="ee9205"/>
                      </a:bgClr>
                    </a:pattFill>
                  </a:tcPr>
                </a:tc>
              </a:tr>
              <a:tr h="1322539">
                <a:tc>
                  <a:txBody>
                    <a:bodyPr/>
                    <a:lstStyle/>
                    <a:p>
                      <a:pPr indent="89778">
                        <a:lnSpc>
                          <a:spcPts val="1260"/>
                        </a:lnSpc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・</a:t>
                      </a:r>
                      <a:r>
                        <a:rPr lang="en-US" sz="900" b="0" i="0" spc="-6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コ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ー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デ</a:t>
                      </a:r>
                      <a:r>
                        <a:rPr lang="en-US" sz="900" b="0" i="0" spc="12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ィ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ネ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ー</a:t>
                      </a:r>
                      <a:r>
                        <a:rPr lang="en-US" sz="900" b="0" i="0" spc="4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ト</a:t>
                      </a:r>
                      <a:r>
                        <a:rPr lang="en-US" sz="900" b="0" i="0" spc="4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に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要</a:t>
                      </a:r>
                      <a:r>
                        <a:rPr lang="en-US" sz="900" b="0" i="0" spc="-5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す</a:t>
                      </a:r>
                      <a:r>
                        <a:rPr lang="en-US" sz="900" b="0" i="0" spc="-23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る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経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費</a:t>
                      </a:r>
                    </a:p>
                    <a:p>
                      <a:pPr indent="89778">
                        <a:lnSpc>
                          <a:spcPts val="1080"/>
                        </a:lnSpc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・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宿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泊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費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用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、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体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験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料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等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の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施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設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使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用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料</a:t>
                      </a:r>
                    </a:p>
                    <a:p>
                      <a:pPr indent="89778">
                        <a:lnSpc>
                          <a:spcPts val="1080"/>
                        </a:lnSpc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・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バ</a:t>
                      </a:r>
                      <a:r>
                        <a:rPr lang="en-US" sz="900" b="0" i="0" spc="-2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ス</a:t>
                      </a:r>
                      <a:r>
                        <a:rPr lang="en-US" sz="900" b="0" i="0" spc="-5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や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備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品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等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の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借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上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げ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料</a:t>
                      </a:r>
                    </a:p>
                    <a:p>
                      <a:pPr indent="89778">
                        <a:lnSpc>
                          <a:spcPts val="1080"/>
                        </a:lnSpc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・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補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助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員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等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へ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の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謝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金</a:t>
                      </a:r>
                    </a:p>
                    <a:p>
                      <a:pPr indent="89778">
                        <a:lnSpc>
                          <a:spcPts val="1079"/>
                        </a:lnSpc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・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子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供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、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教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員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、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補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助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員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等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に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係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る</a:t>
                      </a:r>
                      <a:r>
                        <a:rPr lang="en-US" sz="900" b="0" i="0" spc="-24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保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険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料</a:t>
                      </a:r>
                    </a:p>
                    <a:p>
                      <a:pPr indent="89778">
                        <a:lnSpc>
                          <a:spcPts val="1080"/>
                        </a:lnSpc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・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オ</a:t>
                      </a:r>
                      <a:r>
                        <a:rPr lang="en-US" sz="900" b="0" i="0" spc="-8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ン</a:t>
                      </a:r>
                      <a:r>
                        <a:rPr lang="en-US" sz="900" b="0" i="0" spc="-6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ラ</a:t>
                      </a:r>
                      <a:r>
                        <a:rPr lang="en-US" sz="900" b="0" i="0" spc="-12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イ</a:t>
                      </a:r>
                      <a:r>
                        <a:rPr lang="en-US" sz="900" b="0" i="0" spc="-8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ン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交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流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に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要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す</a:t>
                      </a:r>
                      <a:r>
                        <a:rPr lang="en-US" sz="900" b="0" i="0" spc="1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る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経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費</a:t>
                      </a:r>
                    </a:p>
                    <a:p>
                      <a:pPr indent="168762">
                        <a:lnSpc>
                          <a:spcPts val="1080"/>
                        </a:lnSpc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（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調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整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費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、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運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営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費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、</a:t>
                      </a:r>
                      <a:r>
                        <a:rPr lang="en-US" sz="900" b="0" i="0" spc="-24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謝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金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、</a:t>
                      </a:r>
                      <a:r>
                        <a:rPr lang="en-US" sz="900" b="0" i="0" spc="-24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特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産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品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の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交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換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）</a:t>
                      </a:r>
                    </a:p>
                    <a:p>
                      <a:pPr indent="2143873">
                        <a:lnSpc>
                          <a:spcPts val="1080"/>
                        </a:lnSpc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等</a:t>
                      </a:r>
                    </a:p>
                  </a:txBody>
                  <a:tcPr marL="0" marR="0" marT="0" marB="0">
                    <a:lnL w="1269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e6edf0"/>
                      </a:fgClr>
                      <a:bgClr>
                        <a:srgbClr val="e6edf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indent="89905">
                        <a:lnSpc>
                          <a:spcPts val="1259"/>
                        </a:lnSpc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・</a:t>
                      </a:r>
                      <a:r>
                        <a:rPr lang="en-US" sz="900" b="0" i="0" spc="-6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コ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ー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デ</a:t>
                      </a:r>
                      <a:r>
                        <a:rPr lang="en-US" sz="900" b="0" i="0" spc="12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ィ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ネ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ー</a:t>
                      </a:r>
                      <a:r>
                        <a:rPr lang="en-US" sz="900" b="0" i="0" spc="3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ト</a:t>
                      </a:r>
                      <a:r>
                        <a:rPr lang="en-US" sz="900" b="0" i="0" spc="4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に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要</a:t>
                      </a:r>
                      <a:r>
                        <a:rPr lang="en-US" sz="900" b="0" i="0" spc="-5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す</a:t>
                      </a:r>
                      <a:r>
                        <a:rPr lang="en-US" sz="900" b="0" i="0" spc="-23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る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経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費</a:t>
                      </a:r>
                    </a:p>
                    <a:p>
                      <a:pPr indent="89905">
                        <a:lnSpc>
                          <a:spcPts val="1080"/>
                        </a:lnSpc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・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宿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泊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費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用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、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体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験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料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等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の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施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設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使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用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料</a:t>
                      </a:r>
                    </a:p>
                    <a:p>
                      <a:pPr indent="89905">
                        <a:lnSpc>
                          <a:spcPts val="1080"/>
                        </a:lnSpc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・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バ</a:t>
                      </a:r>
                      <a:r>
                        <a:rPr lang="en-US" sz="900" b="0" i="0" spc="-2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ス</a:t>
                      </a:r>
                      <a:r>
                        <a:rPr lang="en-US" sz="900" b="0" i="0" spc="-5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や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備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品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等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の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借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上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げ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料</a:t>
                      </a:r>
                    </a:p>
                    <a:p>
                      <a:pPr indent="89905">
                        <a:lnSpc>
                          <a:spcPts val="1080"/>
                        </a:lnSpc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・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指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導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員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、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N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P</a:t>
                      </a:r>
                      <a:r>
                        <a:rPr lang="en-US" sz="900" b="0" i="0" spc="1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O</a:t>
                      </a:r>
                      <a:r>
                        <a:rPr lang="en-US" sz="900" b="0" i="0" spc="-2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ス</a:t>
                      </a:r>
                      <a:r>
                        <a:rPr lang="en-US" sz="900" b="0" i="0" spc="-6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タ</a:t>
                      </a:r>
                      <a:r>
                        <a:rPr lang="en-US" sz="900" b="0" i="0" spc="-23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ッ</a:t>
                      </a:r>
                      <a:r>
                        <a:rPr lang="en-US" sz="900" b="0" i="0" spc="8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フ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へ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の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謝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金</a:t>
                      </a:r>
                    </a:p>
                    <a:p>
                      <a:pPr indent="89905">
                        <a:lnSpc>
                          <a:spcPts val="1079"/>
                        </a:lnSpc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・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子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供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、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教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員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、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補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助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員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等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、</a:t>
                      </a:r>
                      <a:r>
                        <a:rPr lang="en-US" sz="900" b="0" i="0" spc="-24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指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導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者</a:t>
                      </a:r>
                      <a:r>
                        <a:rPr lang="en-US" sz="900" b="0" i="0" spc="-5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、</a:t>
                      </a:r>
                      <a:r>
                        <a:rPr lang="en-US" sz="900" b="0" i="0" spc="-4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N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P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O</a:t>
                      </a:r>
                      <a:r>
                        <a:rPr lang="en-US" sz="900" b="0" i="0" spc="-3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ス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タ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ッ</a:t>
                      </a:r>
                    </a:p>
                    <a:p>
                      <a:pPr indent="89905">
                        <a:lnSpc>
                          <a:spcPts val="1080"/>
                        </a:lnSpc>
                      </a:pPr>
                      <a:r>
                        <a:rPr lang="en-US" sz="900" b="0" i="0" spc="8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フ</a:t>
                      </a:r>
                      <a:r>
                        <a:rPr lang="en-US" sz="900" b="0" i="0" spc="4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に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係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る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保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険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料</a:t>
                      </a:r>
                    </a:p>
                    <a:p>
                      <a:pPr indent="89905">
                        <a:lnSpc>
                          <a:spcPts val="1080"/>
                        </a:lnSpc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・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オ</a:t>
                      </a:r>
                      <a:r>
                        <a:rPr lang="en-US" sz="900" b="0" i="0" spc="-8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ン</a:t>
                      </a:r>
                      <a:r>
                        <a:rPr lang="en-US" sz="900" b="0" i="0" spc="-6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ラ</a:t>
                      </a:r>
                      <a:r>
                        <a:rPr lang="en-US" sz="900" b="0" i="0" spc="-11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イ</a:t>
                      </a:r>
                      <a:r>
                        <a:rPr lang="en-US" sz="900" b="0" i="0" spc="-8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ン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交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流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に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要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す</a:t>
                      </a:r>
                      <a:r>
                        <a:rPr lang="en-US" sz="900" b="0" i="0" spc="1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る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経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費</a:t>
                      </a:r>
                    </a:p>
                    <a:p>
                      <a:pPr indent="89905">
                        <a:lnSpc>
                          <a:spcPts val="1080"/>
                        </a:lnSpc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・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受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入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体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制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の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整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備</a:t>
                      </a:r>
                      <a:r>
                        <a:rPr lang="en-US" sz="900" b="0" i="0" spc="4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に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係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る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経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費</a:t>
                      </a:r>
                    </a:p>
                    <a:p>
                      <a:pPr indent="2119492">
                        <a:lnSpc>
                          <a:spcPts val="1080"/>
                        </a:lnSpc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等</a:t>
                      </a:r>
                    </a:p>
                  </a:txBody>
                  <a:tcPr marL="0" marR="0" marT="0" marB="0">
                    <a:lnL w="1269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fef0dd"/>
                      </a:fgClr>
                      <a:bgClr>
                        <a:srgbClr val="fef0dd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32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268952" y="5186667"/>
            <a:ext cx="4606984" cy="688762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416"/>
              </a:lnSpc>
            </a:pPr>
            <a:r>
              <a:rPr lang="en-US" sz="1100" b="0" i="0">
                <a:solidFill>
                  <a:srgbClr val="000000"/>
                </a:solidFill>
                <a:latin typeface="メイリオ"/>
                <a:ea typeface="メイリオ"/>
              </a:rPr>
              <a:t>長期間継続できる体制を構築するため、効果的な取組内容や、取組</a:t>
            </a:r>
            <a:r>
              <a:rPr lang="en-US" sz="1100" b="0" i="0">
                <a:solidFill>
                  <a:srgbClr val="000000"/>
                </a:solidFill>
                <a:latin typeface="メイリオ"/>
                <a:ea typeface="メイリオ"/>
              </a:rPr>
              <a:t>にかかる課題解決について研究・検討を行い、この活動に取り組む</a:t>
            </a:r>
            <a:r>
              <a:rPr lang="en-US" sz="1100" b="0" i="0">
                <a:solidFill>
                  <a:srgbClr val="000000"/>
                </a:solidFill>
                <a:latin typeface="メイリオ"/>
                <a:ea typeface="メイリオ"/>
              </a:rPr>
              <a:t>地方公共団体のモデルとなる「子供の農山漁村体験交流画」策定を</a:t>
            </a:r>
            <a:r>
              <a:rPr lang="en-US" sz="1100" b="0" i="0">
                <a:solidFill>
                  <a:srgbClr val="000000"/>
                </a:solidFill>
                <a:latin typeface="メイリオ"/>
                <a:ea typeface="メイリオ"/>
              </a:rPr>
              <a:t>推進。</a:t>
            </a:r>
          </a:p>
        </p:txBody>
      </p:sp>
      <p:sp>
        <p:nvSpPr>
          <p:cNvPr id="33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335746" y="6024508"/>
            <a:ext cx="1644698" cy="128000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109"/>
              </a:lnSpc>
            </a:pPr>
            <a:r>
              <a:rPr lang="en-US" sz="1000" b="0" i="0">
                <a:solidFill>
                  <a:srgbClr val="000000"/>
                </a:solidFill>
                <a:latin typeface="ＭＳ Ｐゴシック"/>
                <a:ea typeface="ＭＳ Ｐゴシック"/>
              </a:rPr>
              <a:t>【</a:t>
            </a:r>
            <a:r>
              <a:rPr lang="en-US" sz="1000" b="0" i="0" spc="7">
                <a:solidFill>
                  <a:srgbClr val="000000"/>
                </a:solidFill>
                <a:latin typeface="ＭＳ Ｐゴシック"/>
                <a:ea typeface="ＭＳ Ｐゴシック"/>
              </a:rPr>
              <a:t>モ</a:t>
            </a:r>
            <a:r>
              <a:rPr lang="en-US" sz="1000" b="0" i="0" spc="-8">
                <a:solidFill>
                  <a:srgbClr val="000000"/>
                </a:solidFill>
                <a:latin typeface="ＭＳ Ｐゴシック"/>
                <a:ea typeface="ＭＳ Ｐゴシック"/>
              </a:rPr>
              <a:t>デ</a:t>
            </a:r>
            <a:r>
              <a:rPr lang="en-US" sz="1000" b="0" i="0">
                <a:solidFill>
                  <a:srgbClr val="000000"/>
                </a:solidFill>
                <a:latin typeface="ＭＳ Ｐゴシック"/>
                <a:ea typeface="ＭＳ Ｐゴシック"/>
              </a:rPr>
              <a:t>ル事業対象経費の例</a:t>
            </a:r>
            <a:r>
              <a:rPr lang="en-US" sz="1000" b="0" i="0">
                <a:solidFill>
                  <a:srgbClr val="000000"/>
                </a:solidFill>
                <a:latin typeface="ＭＳ Ｐゴシック"/>
                <a:ea typeface="ＭＳ Ｐゴシック"/>
              </a:rPr>
              <a:t>】</a:t>
            </a:r>
          </a:p>
        </p:txBody>
      </p:sp>
      <p:sp>
        <p:nvSpPr>
          <p:cNvPr id="34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396825" y="6280889"/>
            <a:ext cx="4451556" cy="283429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224"/>
              </a:lnSpc>
            </a:pPr>
            <a:r>
              <a:rPr lang="en-US" sz="1000" b="0" i="0" spc="0">
                <a:solidFill>
                  <a:srgbClr val="000000"/>
                </a:solidFill>
                <a:latin typeface="メイリオ"/>
                <a:ea typeface="メイリオ"/>
              </a:rPr>
              <a:t>・外部有識者等の旅費・</a:t>
            </a:r>
            <a:r>
              <a:rPr lang="en-US" sz="100" b="0" i="0" spc="-24">
                <a:solidFill>
                  <a:srgbClr val="000000"/>
                </a:solidFill>
                <a:latin typeface="メイリオ"/>
                <a:ea typeface="メイリオ"/>
              </a:rPr>
              <a:t> </a:t>
            </a:r>
            <a:r>
              <a:rPr lang="en-US" sz="1000" b="0" i="0" spc="0">
                <a:solidFill>
                  <a:srgbClr val="000000"/>
                </a:solidFill>
                <a:latin typeface="メイリオ"/>
                <a:ea typeface="メイリオ"/>
              </a:rPr>
              <a:t>謝金</a:t>
            </a:r>
            <a:r>
              <a:rPr lang="en-US" sz="100" b="0" i="0" spc="912">
                <a:solidFill>
                  <a:srgbClr val="000000"/>
                </a:solidFill>
                <a:latin typeface="メイリオ"/>
                <a:ea typeface="メイリオ"/>
              </a:rPr>
              <a:t> </a:t>
            </a:r>
            <a:r>
              <a:rPr lang="en-US" sz="700" b="0" i="0">
                <a:solidFill>
                  <a:srgbClr val="000000"/>
                </a:solidFill>
                <a:latin typeface="Arial"/>
                <a:ea typeface="Arial"/>
              </a:rPr>
              <a:t/>
            </a:r>
            <a:r>
              <a:rPr lang="en-US" sz="1000" b="0" i="0" spc="0">
                <a:solidFill>
                  <a:srgbClr val="000000"/>
                </a:solidFill>
                <a:latin typeface="メイリオ"/>
                <a:ea typeface="メイリオ"/>
              </a:rPr>
              <a:t>・研修・会議に要する経費</a:t>
            </a:r>
            <a:r>
              <a:rPr lang="en-US" sz="100" b="0" i="0" spc="912">
                <a:solidFill>
                  <a:srgbClr val="000000"/>
                </a:solidFill>
                <a:latin typeface="メイリオ"/>
                <a:ea typeface="メイリオ"/>
              </a:rPr>
              <a:t> </a:t>
            </a:r>
            <a:r>
              <a:rPr lang="en-US" sz="700" b="0" i="0">
                <a:solidFill>
                  <a:srgbClr val="000000"/>
                </a:solidFill>
                <a:latin typeface="Arial"/>
                <a:ea typeface="Arial"/>
              </a:rPr>
              <a:t/>
            </a:r>
            <a:r>
              <a:rPr lang="en-US" sz="1000" b="0" i="0">
                <a:solidFill>
                  <a:srgbClr val="000000"/>
                </a:solidFill>
                <a:latin typeface="メイリオ"/>
                <a:ea typeface="メイリオ"/>
              </a:rPr>
              <a:t>・関係団体との</a:t>
            </a:r>
            <a:r>
              <a:rPr lang="en-US" sz="1000" b="0" i="0" spc="0">
                <a:solidFill>
                  <a:srgbClr val="000000"/>
                </a:solidFill>
                <a:latin typeface="メイリオ"/>
                <a:ea typeface="メイリオ"/>
              </a:rPr>
              <a:t>調整に要する経費</a:t>
            </a:r>
            <a:r>
              <a:rPr lang="en-US" sz="100" b="0" i="0" spc="936">
                <a:solidFill>
                  <a:srgbClr val="000000"/>
                </a:solidFill>
                <a:latin typeface="メイリオ"/>
                <a:ea typeface="メイリオ"/>
              </a:rPr>
              <a:t> </a:t>
            </a:r>
            <a:r>
              <a:rPr lang="en-US" sz="700" b="0" i="0">
                <a:solidFill>
                  <a:srgbClr val="000000"/>
                </a:solidFill>
                <a:latin typeface="Arial"/>
                <a:ea typeface="Arial"/>
              </a:rPr>
              <a:t/>
            </a:r>
            <a:r>
              <a:rPr lang="en-US" sz="1000" b="0" i="0" spc="0">
                <a:solidFill>
                  <a:srgbClr val="000000"/>
                </a:solidFill>
                <a:latin typeface="メイリオ"/>
                <a:ea typeface="メイリオ"/>
              </a:rPr>
              <a:t>・外部研修受講に係る受</a:t>
            </a:r>
            <a:r>
              <a:rPr lang="en-US" sz="100" b="0" i="0" spc="-24">
                <a:solidFill>
                  <a:srgbClr val="000000"/>
                </a:solidFill>
                <a:latin typeface="メイリオ"/>
                <a:ea typeface="メイリオ"/>
              </a:rPr>
              <a:t> </a:t>
            </a:r>
            <a:r>
              <a:rPr lang="en-US" sz="1000" b="0" i="0" spc="0">
                <a:solidFill>
                  <a:srgbClr val="000000"/>
                </a:solidFill>
                <a:latin typeface="メイリオ"/>
                <a:ea typeface="メイリオ"/>
              </a:rPr>
              <a:t>講料、</a:t>
            </a:r>
            <a:r>
              <a:rPr lang="en-US" sz="100" b="0" i="0" spc="-24">
                <a:solidFill>
                  <a:srgbClr val="000000"/>
                </a:solidFill>
                <a:latin typeface="メイリオ"/>
                <a:ea typeface="メイリオ"/>
              </a:rPr>
              <a:t> </a:t>
            </a:r>
            <a:r>
              <a:rPr lang="en-US" sz="1000" b="0" i="0" spc="0">
                <a:solidFill>
                  <a:srgbClr val="000000"/>
                </a:solidFill>
                <a:latin typeface="メイリオ"/>
                <a:ea typeface="メイリオ"/>
              </a:rPr>
              <a:t>旅費</a:t>
            </a:r>
            <a:r>
              <a:rPr lang="en-US" sz="100" b="0" i="0" spc="912">
                <a:solidFill>
                  <a:srgbClr val="000000"/>
                </a:solidFill>
                <a:latin typeface="メイリオ"/>
                <a:ea typeface="メイリオ"/>
              </a:rPr>
              <a:t> </a:t>
            </a:r>
            <a:r>
              <a:rPr lang="en-US" sz="700" b="0" i="0">
                <a:solidFill>
                  <a:srgbClr val="000000"/>
                </a:solidFill>
                <a:latin typeface="Arial"/>
                <a:ea typeface="Arial"/>
              </a:rPr>
              <a:t/>
            </a:r>
            <a:r>
              <a:rPr lang="en-US" sz="1000" b="0" i="0" spc="0">
                <a:solidFill>
                  <a:srgbClr val="000000"/>
                </a:solidFill>
                <a:latin typeface="メイリオ"/>
                <a:ea typeface="メイリオ"/>
              </a:rPr>
              <a:t>・印刷製本費</a:t>
            </a:r>
            <a:r>
              <a:rPr lang="en-US" sz="100" b="0" i="0" spc="959">
                <a:solidFill>
                  <a:srgbClr val="000000"/>
                </a:solidFill>
                <a:latin typeface="メイリオ"/>
                <a:ea typeface="メイリオ"/>
              </a:rPr>
              <a:t> </a:t>
            </a:r>
            <a:r>
              <a:rPr lang="en-US" sz="700" b="0" i="0">
                <a:solidFill>
                  <a:srgbClr val="000000"/>
                </a:solidFill>
                <a:latin typeface="Arial"/>
                <a:ea typeface="Arial"/>
              </a:rPr>
              <a:t/>
            </a:r>
            <a:r>
              <a:rPr lang="en-US" sz="1000" b="0" i="0">
                <a:solidFill>
                  <a:srgbClr val="000000"/>
                </a:solidFill>
                <a:latin typeface="メイリオ"/>
                <a:ea typeface="メイリオ"/>
              </a:rPr>
              <a:t>等</a:t>
            </a:r>
          </a:p>
        </p:txBody>
      </p:sp>
      <p:sp>
        <p:nvSpPr>
          <p:cNvPr id="35" name="textbox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 rot="0" flipH="0" flipV="0">
            <a:off x="9668445" y="6573079"/>
            <a:ext cx="228571" cy="203175"/>
          </a:xfrm>
        </p:spPr>
        <p:txBody>
          <a:bodyPr xmlns:a="http://schemas.openxmlformats.org/drawingml/2006/main" vert="horz" lIns="0" tIns="0" rIns="0" bIns="0"/>
          <a:lstStyle xmlns:a="http://schemas.openxmlformats.org/drawingml/2006/main"/>
          <a:p xmlns:a="http://schemas.openxmlformats.org/drawingml/2006/main">
            <a:pPr marL="0" indent="0">
              <a:lnSpc>
                <a:spcPts val="1584"/>
              </a:lnSpc>
            </a:pPr>
            <a:r>
              <a:rPr lang="en-US" sz="1500" b="0" i="0" spc="533">
                <a:solidFill>
                  <a:srgbClr val="c8c8c8"/>
                </a:solidFill>
                <a:latin typeface="ＭＳ Ｐゴシック"/>
                <a:ea typeface="ＭＳ Ｐゴシック"/>
              </a:rPr>
              <a:t>2</a:t>
            </a:r>
            <a:r>
              <a:rPr lang="en-US" sz="1500" b="0" i="0">
                <a:solidFill>
                  <a:srgbClr val="c8c8c8"/>
                </a:solidFill>
                <a:latin typeface="ＭＳ Ｐゴシック"/>
                <a:ea typeface="ＭＳ Ｐゴシック"/>
              </a:rPr>
              <a:t/>
            </a:r>
          </a:p>
        </p:txBody>
      </p:sp>
    </p:spTree>
  </p:cSld>
</p:sld>
</file>